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6" r:id="rId2"/>
    <p:sldId id="257" r:id="rId3"/>
    <p:sldId id="259" r:id="rId4"/>
    <p:sldId id="260" r:id="rId5"/>
    <p:sldId id="261" r:id="rId6"/>
    <p:sldId id="288" r:id="rId7"/>
    <p:sldId id="262" r:id="rId8"/>
    <p:sldId id="263" r:id="rId9"/>
    <p:sldId id="289" r:id="rId10"/>
    <p:sldId id="291" r:id="rId11"/>
    <p:sldId id="292" r:id="rId12"/>
    <p:sldId id="293" r:id="rId13"/>
    <p:sldId id="290" r:id="rId14"/>
    <p:sldId id="294" r:id="rId15"/>
    <p:sldId id="296" r:id="rId16"/>
    <p:sldId id="297" r:id="rId17"/>
    <p:sldId id="298" r:id="rId18"/>
    <p:sldId id="264" r:id="rId19"/>
    <p:sldId id="265" r:id="rId20"/>
    <p:sldId id="266" r:id="rId21"/>
    <p:sldId id="267" r:id="rId22"/>
    <p:sldId id="268" r:id="rId23"/>
    <p:sldId id="271" r:id="rId24"/>
    <p:sldId id="285" r:id="rId25"/>
    <p:sldId id="280" r:id="rId26"/>
    <p:sldId id="284" r:id="rId27"/>
    <p:sldId id="281" r:id="rId28"/>
    <p:sldId id="282" r:id="rId29"/>
    <p:sldId id="283" r:id="rId30"/>
    <p:sldId id="274" r:id="rId31"/>
    <p:sldId id="275" r:id="rId32"/>
    <p:sldId id="276" r:id="rId33"/>
    <p:sldId id="286" r:id="rId34"/>
    <p:sldId id="287" r:id="rId35"/>
    <p:sldId id="269" r:id="rId36"/>
    <p:sldId id="270" r:id="rId37"/>
    <p:sldId id="278" r:id="rId38"/>
    <p:sldId id="279" r:id="rId39"/>
    <p:sldId id="27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15" d="100"/>
          <a:sy n="115" d="100"/>
        </p:scale>
        <p:origin x="31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768622-03BF-4D69-8C3D-A72940D505BF}" type="datetimeFigureOut">
              <a:rPr lang="zh-TW" altLang="en-US" smtClean="0"/>
              <a:t>2023/10/3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CB0DA5-EA8E-4CFD-A822-158C38D75310}" type="slidenum">
              <a:rPr lang="zh-TW" altLang="en-US" smtClean="0"/>
              <a:t>‹#›</a:t>
            </a:fld>
            <a:endParaRPr lang="zh-TW" altLang="en-US"/>
          </a:p>
        </p:txBody>
      </p:sp>
    </p:spTree>
    <p:extLst>
      <p:ext uri="{BB962C8B-B14F-4D97-AF65-F5344CB8AC3E}">
        <p14:creationId xmlns:p14="http://schemas.microsoft.com/office/powerpoint/2010/main" val="220266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18135658-EAB1-46BA-9664-49C571084FCA}" type="datetime1">
              <a:rPr lang="zh-TW" altLang="en-US" smtClean="0"/>
              <a:t>2023/10/3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953851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34256FF-E3BF-44A2-BF72-224109632AAC}" type="datetime1">
              <a:rPr lang="zh-TW" altLang="en-US" smtClean="0"/>
              <a:t>2023/10/3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2815762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3CE66AD-5F5E-4AA3-BD29-5EAD0676A8AF}" type="datetime1">
              <a:rPr lang="zh-TW" altLang="en-US" smtClean="0"/>
              <a:t>2023/10/3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321955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036DA84-42DE-4AE8-B8A3-FB149A566BC3}" type="datetime1">
              <a:rPr lang="zh-TW" altLang="en-US" smtClean="0"/>
              <a:t>2023/10/3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697441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8593667" y="6272784"/>
            <a:ext cx="2644309" cy="365125"/>
          </a:xfrm>
        </p:spPr>
        <p:txBody>
          <a:bodyPr/>
          <a:lstStyle/>
          <a:p>
            <a:fld id="{565E6161-7E99-4846-B082-674BDB3AC4DA}" type="datetime1">
              <a:rPr lang="zh-TW" altLang="en-US" smtClean="0"/>
              <a:t>2023/10/3</a:t>
            </a:fld>
            <a:endParaRPr lang="zh-TW" altLang="en-US"/>
          </a:p>
        </p:txBody>
      </p:sp>
      <p:sp>
        <p:nvSpPr>
          <p:cNvPr id="5" name="Footer Placeholder 4"/>
          <p:cNvSpPr>
            <a:spLocks noGrp="1"/>
          </p:cNvSpPr>
          <p:nvPr>
            <p:ph type="ftr" sz="quarter" idx="11"/>
          </p:nvPr>
        </p:nvSpPr>
        <p:spPr>
          <a:xfrm>
            <a:off x="2182708" y="6272784"/>
            <a:ext cx="6327648" cy="365125"/>
          </a:xfrm>
        </p:spPr>
        <p:txBody>
          <a:bodyPr/>
          <a:lstStyle/>
          <a:p>
            <a:endParaRPr lang="zh-TW"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4177657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67137FF-54FF-418C-96DA-0220D177FBFC}" type="datetime1">
              <a:rPr lang="zh-TW" altLang="en-US" smtClean="0"/>
              <a:t>2023/10/3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1059906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57446F6-D983-457E-A2A1-6555546F3467}" type="datetime1">
              <a:rPr lang="zh-TW" altLang="en-US" smtClean="0"/>
              <a:t>2023/10/3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450926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8E45A74-0169-49EC-9144-7784C2D24A28}" type="datetime1">
              <a:rPr lang="zh-TW" altLang="en-US" smtClean="0"/>
              <a:t>2023/10/3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1792885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81B435-8628-4959-9953-BF237C01B0B7}" type="datetime1">
              <a:rPr lang="zh-TW" altLang="en-US" smtClean="0"/>
              <a:t>2023/10/3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3636151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9D62AF07-FB9D-4FBE-848D-B18A0FA31CE2}" type="datetime1">
              <a:rPr lang="zh-TW" altLang="en-US" smtClean="0"/>
              <a:t>2023/10/3</a:t>
            </a:fld>
            <a:endParaRPr lang="zh-TW" altLang="en-US"/>
          </a:p>
        </p:txBody>
      </p:sp>
      <p:sp>
        <p:nvSpPr>
          <p:cNvPr id="6" name="Footer Placeholder 5"/>
          <p:cNvSpPr>
            <a:spLocks noGrp="1"/>
          </p:cNvSpPr>
          <p:nvPr>
            <p:ph type="ftr" sz="quarter" idx="11"/>
          </p:nvPr>
        </p:nvSpPr>
        <p:spPr/>
        <p:txBody>
          <a:bodyPr/>
          <a:lstStyle/>
          <a:p>
            <a:endParaRPr lang="zh-TW"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635494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CB87ED92-B159-477A-91FA-6E7CD8F7F1FF}" type="datetime1">
              <a:rPr lang="zh-TW" altLang="en-US" smtClean="0"/>
              <a:t>2023/10/3</a:t>
            </a:fld>
            <a:endParaRPr lang="zh-TW"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4024316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9828B4C-6A26-460E-9831-F7705A1076E2}" type="datetime1">
              <a:rPr lang="zh-TW" altLang="en-US" smtClean="0"/>
              <a:t>2023/10/3</a:t>
            </a:fld>
            <a:endParaRPr lang="zh-TW"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zh-TW"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352468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ttack.mitre.org/groups/G0125" TargetMode="External"/><Relationship Id="rId2" Type="http://schemas.openxmlformats.org/officeDocument/2006/relationships/hyperlink" Target="https://attack.mitre.org/mitigations/M1056"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attack.mitre.org/techniques/T1584/004/" TargetMode="External"/><Relationship Id="rId3" Type="http://schemas.openxmlformats.org/officeDocument/2006/relationships/hyperlink" Target="https://attack.mitre.org/techniques/T1566" TargetMode="External"/><Relationship Id="rId7" Type="http://schemas.openxmlformats.org/officeDocument/2006/relationships/hyperlink" Target="https://attack.mitre.org/techniques/T1584/003/" TargetMode="External"/><Relationship Id="rId12" Type="http://schemas.openxmlformats.org/officeDocument/2006/relationships/hyperlink" Target="https://attack.mitre.org/tactics/TA0042" TargetMode="External"/><Relationship Id="rId2" Type="http://schemas.openxmlformats.org/officeDocument/2006/relationships/hyperlink" Target="https://attack.mitre.org/techniques/T1588/004" TargetMode="External"/><Relationship Id="rId1" Type="http://schemas.openxmlformats.org/officeDocument/2006/relationships/slideLayout" Target="../slideLayouts/slideLayout7.xml"/><Relationship Id="rId6" Type="http://schemas.openxmlformats.org/officeDocument/2006/relationships/hyperlink" Target="https://attack.mitre.org/techniques/T1584/002/" TargetMode="External"/><Relationship Id="rId11" Type="http://schemas.openxmlformats.org/officeDocument/2006/relationships/hyperlink" Target="https://attack.mitre.org/techniques/T1584/007/" TargetMode="External"/><Relationship Id="rId5" Type="http://schemas.openxmlformats.org/officeDocument/2006/relationships/hyperlink" Target="https://attack.mitre.org/techniques/T1584/001/" TargetMode="External"/><Relationship Id="rId10" Type="http://schemas.openxmlformats.org/officeDocument/2006/relationships/hyperlink" Target="https://attack.mitre.org/techniques/T1584/006/" TargetMode="External"/><Relationship Id="rId4" Type="http://schemas.openxmlformats.org/officeDocument/2006/relationships/hyperlink" Target="https://attack.mitre.org/techniques/T1090" TargetMode="External"/><Relationship Id="rId9" Type="http://schemas.openxmlformats.org/officeDocument/2006/relationships/hyperlink" Target="https://attack.mitre.org/techniques/T1584/005/"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attack.mitre.org/mitigations/M1056"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attack.mitre.org/datasources/DS0035/#Response%20Metadata" TargetMode="External"/><Relationship Id="rId3" Type="http://schemas.openxmlformats.org/officeDocument/2006/relationships/hyperlink" Target="https://attack.mitre.org/datasources/DS0038/#Active%20DNS" TargetMode="External"/><Relationship Id="rId7" Type="http://schemas.openxmlformats.org/officeDocument/2006/relationships/hyperlink" Target="https://attack.mitre.org/datasources/DS0035/#Response%20Content" TargetMode="External"/><Relationship Id="rId2" Type="http://schemas.openxmlformats.org/officeDocument/2006/relationships/hyperlink" Target="https://attack.mitre.org/datasources/DS0038"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35" TargetMode="External"/><Relationship Id="rId5" Type="http://schemas.openxmlformats.org/officeDocument/2006/relationships/hyperlink" Target="https://attack.mitre.org/datasources/DS0038/#Passive%20DNS" TargetMode="External"/><Relationship Id="rId4" Type="http://schemas.openxmlformats.org/officeDocument/2006/relationships/hyperlink" Target="https://attack.mitre.org/datasources/DS0038/#Domain%20Registration"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attack.mitre.org/techniques/T1204" TargetMode="External"/><Relationship Id="rId3" Type="http://schemas.openxmlformats.org/officeDocument/2006/relationships/hyperlink" Target="https://attack.mitre.org/techniques/T1566/001/" TargetMode="External"/><Relationship Id="rId7" Type="http://schemas.openxmlformats.org/officeDocument/2006/relationships/hyperlink" Target="https://attack.mitre.org/techniques/T1566/003/" TargetMode="External"/><Relationship Id="rId2" Type="http://schemas.openxmlformats.org/officeDocument/2006/relationships/hyperlink" Target="https://attack.mitre.org/techniques/T1566/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66/003" TargetMode="External"/><Relationship Id="rId5" Type="http://schemas.openxmlformats.org/officeDocument/2006/relationships/hyperlink" Target="https://attack.mitre.org/techniques/T1566/002/" TargetMode="External"/><Relationship Id="rId4" Type="http://schemas.openxmlformats.org/officeDocument/2006/relationships/hyperlink" Target="https://attack.mitre.org/techniques/T1566/002" TargetMode="External"/><Relationship Id="rId9" Type="http://schemas.openxmlformats.org/officeDocument/2006/relationships/hyperlink" Target="https://attack.mitre.org/tactics/TA0001"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ttack.mitre.org/groups/G0115" TargetMode="External"/><Relationship Id="rId2" Type="http://schemas.openxmlformats.org/officeDocument/2006/relationships/hyperlink" Target="https://attack.mitre.org/groups/G0001" TargetMode="External"/><Relationship Id="rId1" Type="http://schemas.openxmlformats.org/officeDocument/2006/relationships/slideLayout" Target="../slideLayouts/slideLayout7.xml"/><Relationship Id="rId5" Type="http://schemas.openxmlformats.org/officeDocument/2006/relationships/hyperlink" Target="https://attack.mitre.org/software/S1073" TargetMode="External"/><Relationship Id="rId4" Type="http://schemas.openxmlformats.org/officeDocument/2006/relationships/hyperlink" Target="https://attack.mitre.org/software/S0009"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ttack.mitre.org/mitigations/M1031" TargetMode="External"/><Relationship Id="rId2" Type="http://schemas.openxmlformats.org/officeDocument/2006/relationships/hyperlink" Target="https://attack.mitre.org/mitigations/M1049" TargetMode="External"/><Relationship Id="rId1" Type="http://schemas.openxmlformats.org/officeDocument/2006/relationships/slideLayout" Target="../slideLayouts/slideLayout7.xml"/><Relationship Id="rId6" Type="http://schemas.openxmlformats.org/officeDocument/2006/relationships/hyperlink" Target="https://attack.mitre.org/mitigations/M1017" TargetMode="External"/><Relationship Id="rId5" Type="http://schemas.openxmlformats.org/officeDocument/2006/relationships/hyperlink" Target="https://attack.mitre.org/mitigations/M1054" TargetMode="External"/><Relationship Id="rId4" Type="http://schemas.openxmlformats.org/officeDocument/2006/relationships/hyperlink" Target="https://attack.mitre.org/mitigations/M1021"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attack.mitre.org/datasources/DS0029/#Network%20Traffic%20Flow" TargetMode="External"/><Relationship Id="rId3" Type="http://schemas.openxmlformats.org/officeDocument/2006/relationships/hyperlink" Target="https://attack.mitre.org/datasources/DS0015/#Application%20Log%20Content" TargetMode="External"/><Relationship Id="rId7" Type="http://schemas.openxmlformats.org/officeDocument/2006/relationships/hyperlink" Target="https://attack.mitre.org/datasources/DS0029/#Network%20Traffic%20Content" TargetMode="External"/><Relationship Id="rId2" Type="http://schemas.openxmlformats.org/officeDocument/2006/relationships/hyperlink" Target="https://attack.mitre.org/datasources/DS0015"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9" TargetMode="External"/><Relationship Id="rId5" Type="http://schemas.openxmlformats.org/officeDocument/2006/relationships/hyperlink" Target="https://attack.mitre.org/datasources/DS0022/#File%20Creation" TargetMode="External"/><Relationship Id="rId4" Type="http://schemas.openxmlformats.org/officeDocument/2006/relationships/hyperlink" Target="https://attack.mitre.org/datasources/DS0022"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attack.mitre.org/tactics/TA0043" TargetMode="External"/><Relationship Id="rId3" Type="http://schemas.openxmlformats.org/officeDocument/2006/relationships/hyperlink" Target="https://attack.mitre.org/techniques/T1595/002/" TargetMode="External"/><Relationship Id="rId7" Type="http://schemas.openxmlformats.org/officeDocument/2006/relationships/hyperlink" Target="https://attack.mitre.org/techniques/T1595/003" TargetMode="External"/><Relationship Id="rId2" Type="http://schemas.openxmlformats.org/officeDocument/2006/relationships/hyperlink" Target="https://attack.mitre.org/techniques/T1595/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95/002" TargetMode="External"/><Relationship Id="rId5" Type="http://schemas.openxmlformats.org/officeDocument/2006/relationships/hyperlink" Target="https://attack.mitre.org/techniques/T1595/001" TargetMode="External"/><Relationship Id="rId4" Type="http://schemas.openxmlformats.org/officeDocument/2006/relationships/hyperlink" Target="https://attack.mitre.org/techniques/T1595/003/"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attack.mitre.org/datasources/DS0029" TargetMode="External"/><Relationship Id="rId2" Type="http://schemas.openxmlformats.org/officeDocument/2006/relationships/hyperlink" Target="https://attack.mitre.org/mitigations/M1056"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9/#Network%20Traffic%20Flow" TargetMode="External"/><Relationship Id="rId4" Type="http://schemas.openxmlformats.org/officeDocument/2006/relationships/hyperlink" Target="https://attack.mitre.org/datasources/DS0029/#Network%20Traffic%20Content"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ttack.mitre.org/mitigations/M1053" TargetMode="External"/><Relationship Id="rId2" Type="http://schemas.openxmlformats.org/officeDocument/2006/relationships/hyperlink" Target="https://attack.mitre.org/mitigations/M1040" TargetMode="External"/><Relationship Id="rId1" Type="http://schemas.openxmlformats.org/officeDocument/2006/relationships/slideLayout" Target="../slideLayouts/slideLayout7.xml"/><Relationship Id="rId5" Type="http://schemas.openxmlformats.org/officeDocument/2006/relationships/hyperlink" Target="https://attack.mitre.org/groups/G0096" TargetMode="External"/><Relationship Id="rId4" Type="http://schemas.openxmlformats.org/officeDocument/2006/relationships/hyperlink" Target="https://attack.mitre.org/groups/G0082"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attack.mitre.org/datasources/DS0022/#File%20Modification" TargetMode="External"/><Relationship Id="rId3" Type="http://schemas.openxmlformats.org/officeDocument/2006/relationships/hyperlink" Target="https://attack.mitre.org/datasources/DS0010/#Cloud%20Storage%20Modification" TargetMode="External"/><Relationship Id="rId7" Type="http://schemas.openxmlformats.org/officeDocument/2006/relationships/hyperlink" Target="https://attack.mitre.org/datasources/DS0022/#File%20Creation" TargetMode="External"/><Relationship Id="rId12" Type="http://schemas.openxmlformats.org/officeDocument/2006/relationships/hyperlink" Target="https://attack.mitre.org/datasources/DS0009/#Process%20Creation" TargetMode="External"/><Relationship Id="rId2" Type="http://schemas.openxmlformats.org/officeDocument/2006/relationships/hyperlink" Target="https://attack.mitre.org/datasources/DS0010"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2" TargetMode="External"/><Relationship Id="rId11" Type="http://schemas.openxmlformats.org/officeDocument/2006/relationships/hyperlink" Target="https://attack.mitre.org/datasources/DS0009" TargetMode="External"/><Relationship Id="rId5" Type="http://schemas.openxmlformats.org/officeDocument/2006/relationships/hyperlink" Target="https://attack.mitre.org/datasources/DS0017/#Command%20Execution" TargetMode="External"/><Relationship Id="rId10" Type="http://schemas.openxmlformats.org/officeDocument/2006/relationships/hyperlink" Target="https://attack.mitre.org/datasources/DS0033/#Network%20Share%20Access" TargetMode="External"/><Relationship Id="rId4" Type="http://schemas.openxmlformats.org/officeDocument/2006/relationships/hyperlink" Target="https://attack.mitre.org/datasources/DS0017" TargetMode="External"/><Relationship Id="rId9" Type="http://schemas.openxmlformats.org/officeDocument/2006/relationships/hyperlink" Target="https://attack.mitre.org/datasources/DS0033"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attack.mitre.org/techniques/T1498/002/" TargetMode="External"/><Relationship Id="rId2" Type="http://schemas.openxmlformats.org/officeDocument/2006/relationships/hyperlink" Target="https://attack.mitre.org/techniques/T1498/001/" TargetMode="External"/><Relationship Id="rId1" Type="http://schemas.openxmlformats.org/officeDocument/2006/relationships/slideLayout" Target="../slideLayouts/slideLayout2.xml"/><Relationship Id="rId5" Type="http://schemas.openxmlformats.org/officeDocument/2006/relationships/hyperlink" Target="https://attack.mitre.org/software/S0532" TargetMode="External"/><Relationship Id="rId4" Type="http://schemas.openxmlformats.org/officeDocument/2006/relationships/hyperlink" Target="https://attack.mitre.org/groups/G0007"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attack.mitre.org/datasources/DS0029" TargetMode="External"/><Relationship Id="rId2" Type="http://schemas.openxmlformats.org/officeDocument/2006/relationships/hyperlink" Target="https://attack.mitre.org/mitigations/M103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13/#Host%20Status" TargetMode="External"/><Relationship Id="rId5" Type="http://schemas.openxmlformats.org/officeDocument/2006/relationships/hyperlink" Target="https://attack.mitre.org/datasources/DS0013" TargetMode="External"/><Relationship Id="rId4" Type="http://schemas.openxmlformats.org/officeDocument/2006/relationships/hyperlink" Target="https://attack.mitre.org/datasources/DS0029/#Network%20Traffic%20Flow"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attack.mitre.org/tactics/TA0043" TargetMode="External"/><Relationship Id="rId13" Type="http://schemas.openxmlformats.org/officeDocument/2006/relationships/hyperlink" Target="https://attack.mitre.org/techniques/T1590/003/" TargetMode="External"/><Relationship Id="rId3" Type="http://schemas.openxmlformats.org/officeDocument/2006/relationships/hyperlink" Target="https://attack.mitre.org/techniques/T1590/002" TargetMode="External"/><Relationship Id="rId7" Type="http://schemas.openxmlformats.org/officeDocument/2006/relationships/hyperlink" Target="https://attack.mitre.org/techniques/T1590/006" TargetMode="External"/><Relationship Id="rId12" Type="http://schemas.openxmlformats.org/officeDocument/2006/relationships/hyperlink" Target="https://attack.mitre.org/techniques/T1595/003/" TargetMode="External"/><Relationship Id="rId2" Type="http://schemas.openxmlformats.org/officeDocument/2006/relationships/hyperlink" Target="https://attack.mitre.org/techniques/T1590/001" TargetMode="External"/><Relationship Id="rId16" Type="http://schemas.openxmlformats.org/officeDocument/2006/relationships/hyperlink" Target="https://attack.mitre.org/techniques/T1590/006/" TargetMode="External"/><Relationship Id="rId1" Type="http://schemas.openxmlformats.org/officeDocument/2006/relationships/slideLayout" Target="../slideLayouts/slideLayout7.xml"/><Relationship Id="rId6" Type="http://schemas.openxmlformats.org/officeDocument/2006/relationships/hyperlink" Target="https://attack.mitre.org/techniques/T1590/005" TargetMode="External"/><Relationship Id="rId11" Type="http://schemas.openxmlformats.org/officeDocument/2006/relationships/hyperlink" Target="https://attack.mitre.org/techniques/T1590/002/" TargetMode="External"/><Relationship Id="rId5" Type="http://schemas.openxmlformats.org/officeDocument/2006/relationships/hyperlink" Target="https://attack.mitre.org/techniques/T1590/004" TargetMode="External"/><Relationship Id="rId15" Type="http://schemas.openxmlformats.org/officeDocument/2006/relationships/hyperlink" Target="https://attack.mitre.org/techniques/T1590/005/" TargetMode="External"/><Relationship Id="rId10" Type="http://schemas.openxmlformats.org/officeDocument/2006/relationships/hyperlink" Target="https://attack.mitre.org/techniques/T1595/002/" TargetMode="External"/><Relationship Id="rId4" Type="http://schemas.openxmlformats.org/officeDocument/2006/relationships/hyperlink" Target="https://attack.mitre.org/techniques/T1590/003" TargetMode="External"/><Relationship Id="rId9" Type="http://schemas.openxmlformats.org/officeDocument/2006/relationships/hyperlink" Target="https://attack.mitre.org/techniques/T1590/001/" TargetMode="External"/><Relationship Id="rId14" Type="http://schemas.openxmlformats.org/officeDocument/2006/relationships/hyperlink" Target="https://attack.mitre.org/techniques/T1590/00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sz="5400" dirty="0"/>
              <a:t>From MITRE</a:t>
            </a:r>
            <a:r>
              <a:rPr lang="zh-TW" altLang="en-US" sz="5400" dirty="0"/>
              <a:t> </a:t>
            </a:r>
            <a:r>
              <a:rPr lang="en-US" altLang="zh-TW" sz="5400" dirty="0"/>
              <a:t>ATT&amp;CK to SPARTA</a:t>
            </a:r>
            <a:r>
              <a:rPr lang="en-US" altLang="zh-TW" dirty="0"/>
              <a:t/>
            </a:r>
            <a:br>
              <a:rPr lang="en-US" altLang="zh-TW" dirty="0"/>
            </a:br>
            <a:r>
              <a:rPr lang="en-US" altLang="zh-TW" dirty="0"/>
              <a:t/>
            </a:r>
            <a:br>
              <a:rPr lang="en-US" altLang="zh-TW" dirty="0"/>
            </a:br>
            <a:r>
              <a:rPr lang="en-US" altLang="zh-TW" sz="4800" dirty="0"/>
              <a:t>1.MITRE</a:t>
            </a:r>
            <a:r>
              <a:rPr lang="zh-TW" altLang="en-US" sz="4800" dirty="0"/>
              <a:t> </a:t>
            </a:r>
            <a:r>
              <a:rPr lang="en-US" altLang="zh-TW" sz="4800" dirty="0"/>
              <a:t>ATT&amp;CK</a:t>
            </a:r>
            <a:endParaRPr lang="zh-TW" altLang="en-US" sz="4800" dirty="0"/>
          </a:p>
        </p:txBody>
      </p:sp>
      <p:sp>
        <p:nvSpPr>
          <p:cNvPr id="3" name="副標題 2"/>
          <p:cNvSpPr>
            <a:spLocks noGrp="1"/>
          </p:cNvSpPr>
          <p:nvPr>
            <p:ph type="subTitle" idx="1"/>
          </p:nvPr>
        </p:nvSpPr>
        <p:spPr>
          <a:xfrm>
            <a:off x="1051560" y="4803899"/>
            <a:ext cx="7891272" cy="1069848"/>
          </a:xfrm>
        </p:spPr>
        <p:txBody>
          <a:bodyPr>
            <a:normAutofit fontScale="92500" lnSpcReduction="20000"/>
          </a:bodyPr>
          <a:lstStyle/>
          <a:p>
            <a:r>
              <a:rPr lang="zh-TW" altLang="en-US" dirty="0"/>
              <a:t>崑山科技大學 雲端運算暨資通安全研發中心主任</a:t>
            </a:r>
            <a:endParaRPr lang="en-US" altLang="zh-TW" dirty="0"/>
          </a:p>
          <a:p>
            <a:r>
              <a:rPr lang="zh-TW" altLang="en-US" dirty="0" smtClean="0"/>
              <a:t>指導老師</a:t>
            </a:r>
            <a:r>
              <a:rPr lang="en-US" altLang="zh-TW" dirty="0" smtClean="0"/>
              <a:t>:</a:t>
            </a:r>
            <a:r>
              <a:rPr lang="zh-TW" altLang="en-US" dirty="0" smtClean="0"/>
              <a:t>曾</a:t>
            </a:r>
            <a:r>
              <a:rPr lang="zh-TW" altLang="en-US" dirty="0"/>
              <a:t>龍</a:t>
            </a:r>
            <a:endParaRPr lang="en-US" altLang="zh-TW" dirty="0"/>
          </a:p>
          <a:p>
            <a:r>
              <a:rPr lang="zh-TW" altLang="en-US" dirty="0" smtClean="0"/>
              <a:t>學生</a:t>
            </a:r>
            <a:r>
              <a:rPr lang="en-US" altLang="zh-TW" dirty="0" smtClean="0"/>
              <a:t>:</a:t>
            </a:r>
            <a:r>
              <a:rPr lang="zh-TW" altLang="en-US" dirty="0" smtClean="0"/>
              <a:t>董宸維</a:t>
            </a:r>
            <a:endParaRPr lang="zh-TW" altLang="en-US" dirty="0"/>
          </a:p>
        </p:txBody>
      </p:sp>
      <p:sp>
        <p:nvSpPr>
          <p:cNvPr id="4" name="投影片編號版面配置區 3">
            <a:extLst>
              <a:ext uri="{FF2B5EF4-FFF2-40B4-BE49-F238E27FC236}">
                <a16:creationId xmlns:a16="http://schemas.microsoft.com/office/drawing/2014/main" id="{B0044852-9405-4EAD-9BB1-92E943890153}"/>
              </a:ext>
            </a:extLst>
          </p:cNvPr>
          <p:cNvSpPr>
            <a:spLocks noGrp="1"/>
          </p:cNvSpPr>
          <p:nvPr>
            <p:ph type="sldNum" sz="quarter" idx="12"/>
          </p:nvPr>
        </p:nvSpPr>
        <p:spPr/>
        <p:txBody>
          <a:bodyPr/>
          <a:lstStyle/>
          <a:p>
            <a:fld id="{7F744221-BDCB-440C-89EF-463871313D3B}" type="slidenum">
              <a:rPr lang="zh-TW" altLang="en-US" smtClean="0"/>
              <a:t>1</a:t>
            </a:fld>
            <a:endParaRPr lang="zh-TW" altLang="en-US"/>
          </a:p>
        </p:txBody>
      </p:sp>
    </p:spTree>
    <p:extLst>
      <p:ext uri="{BB962C8B-B14F-4D97-AF65-F5344CB8AC3E}">
        <p14:creationId xmlns:p14="http://schemas.microsoft.com/office/powerpoint/2010/main" val="27451502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93354"/>
            <a:ext cx="4568110" cy="461665"/>
          </a:xfrm>
          <a:prstGeom prst="rect">
            <a:avLst/>
          </a:prstGeom>
        </p:spPr>
        <p:txBody>
          <a:bodyPr wrap="none">
            <a:spAutoFit/>
          </a:bodyPr>
          <a:lstStyle/>
          <a:p>
            <a:r>
              <a:rPr lang="en-US" altLang="zh-TW" sz="2400" b="1" dirty="0">
                <a:solidFill>
                  <a:srgbClr val="39434C"/>
                </a:solidFill>
                <a:latin typeface="Roboto-Light"/>
              </a:rPr>
              <a:t>Procedure </a:t>
            </a:r>
            <a:r>
              <a:rPr lang="en-US" altLang="zh-TW" sz="2400" b="1" dirty="0" smtClean="0">
                <a:solidFill>
                  <a:srgbClr val="39434C"/>
                </a:solidFill>
                <a:latin typeface="Roboto-Light"/>
              </a:rPr>
              <a:t>Examples</a:t>
            </a:r>
            <a:r>
              <a:rPr lang="zh-TW" altLang="en-US" sz="2400" b="1" dirty="0" smtClean="0">
                <a:solidFill>
                  <a:srgbClr val="39434C"/>
                </a:solidFill>
                <a:latin typeface="Roboto-Light"/>
              </a:rPr>
              <a:t> 程式範例</a:t>
            </a:r>
            <a:endParaRPr lang="zh-TW" altLang="en-US" sz="2400" b="1" dirty="0"/>
          </a:p>
        </p:txBody>
      </p:sp>
      <p:sp>
        <p:nvSpPr>
          <p:cNvPr id="3" name="矩形 2"/>
          <p:cNvSpPr/>
          <p:nvPr/>
        </p:nvSpPr>
        <p:spPr>
          <a:xfrm>
            <a:off x="0" y="4454746"/>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4" name="表格 3"/>
          <p:cNvGraphicFramePr>
            <a:graphicFrameLocks noGrp="1"/>
          </p:cNvGraphicFramePr>
          <p:nvPr>
            <p:extLst>
              <p:ext uri="{D42A27DB-BD31-4B8C-83A1-F6EECF244321}">
                <p14:modId xmlns:p14="http://schemas.microsoft.com/office/powerpoint/2010/main" val="424272186"/>
              </p:ext>
            </p:extLst>
          </p:nvPr>
        </p:nvGraphicFramePr>
        <p:xfrm>
          <a:off x="128416" y="2775618"/>
          <a:ext cx="11804985" cy="1417900"/>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259216">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881349">
                <a:tc>
                  <a:txBody>
                    <a:bodyPr/>
                    <a:lstStyle/>
                    <a:p>
                      <a:pPr fontAlgn="t"/>
                      <a:r>
                        <a:rPr lang="en-US" sz="1400" b="1" u="none" strike="noStrike" dirty="0" smtClean="0">
                          <a:solidFill>
                            <a:srgbClr val="4F7CAC"/>
                          </a:solidFill>
                          <a:effectLst/>
                          <a:hlinkClick r:id="rId2"/>
                        </a:rPr>
                        <a:t>M1056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400" b="1" u="none" strike="noStrike" dirty="0">
                          <a:solidFill>
                            <a:srgbClr val="4F7CAC"/>
                          </a:solidFill>
                          <a:effectLst/>
                          <a:hlinkClick r:id="rId2"/>
                        </a:rPr>
                        <a:t>Pre-compromise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sz="1400" b="1" dirty="0">
                          <a:effectLst/>
                        </a:rPr>
                        <a:t>This technique cannot be easily mitigated with preventive controls since it is based on behaviors</a:t>
                      </a:r>
                      <a:r>
                        <a:rPr lang="zh-TW" altLang="en-US" sz="1400" b="1" dirty="0">
                          <a:effectLst/>
                        </a:rPr>
                        <a:t> </a:t>
                      </a:r>
                      <a:r>
                        <a:rPr lang="en-US" sz="1400" b="1" dirty="0">
                          <a:effectLst/>
                        </a:rPr>
                        <a:t>performed outside of the scope of enterprise defenses and controls. </a:t>
                      </a:r>
                      <a:r>
                        <a:rPr lang="zh-TW" altLang="en-US" sz="1400" b="1" i="0" kern="1200" dirty="0">
                          <a:solidFill>
                            <a:schemeClr val="tx1"/>
                          </a:solidFill>
                          <a:effectLst/>
                          <a:latin typeface="+mn-lt"/>
                          <a:ea typeface="+mn-ea"/>
                          <a:cs typeface="+mn-cs"/>
                        </a:rPr>
                        <a:t>這種技術無法通過預防性控制輕鬆緩解，因為它基於在企業防禦和控制範圍之外執行的行為。</a:t>
                      </a:r>
                      <a:endParaRPr lang="en-US" altLang="zh-TW" sz="1400" b="1" i="0" kern="1200" dirty="0">
                        <a:solidFill>
                          <a:schemeClr val="tx1"/>
                        </a:solidFill>
                        <a:effectLst/>
                        <a:latin typeface="+mn-lt"/>
                        <a:ea typeface="+mn-ea"/>
                        <a:cs typeface="+mn-cs"/>
                      </a:endParaRPr>
                    </a:p>
                    <a:p>
                      <a:pPr marL="285750" indent="-285750" fontAlgn="t">
                        <a:buFont typeface="Wingdings" panose="05000000000000000000" pitchFamily="2" charset="2"/>
                        <a:buChar char="n"/>
                      </a:pPr>
                      <a:r>
                        <a:rPr lang="en-US" sz="1400" b="1" dirty="0">
                          <a:effectLst/>
                        </a:rPr>
                        <a:t>Efforts should focus on minimizing the amount and sensitivity of data available to external parties.</a:t>
                      </a:r>
                      <a:r>
                        <a:rPr lang="zh-TW" altLang="en-US" sz="1400" b="1" i="0" kern="1200" dirty="0">
                          <a:solidFill>
                            <a:schemeClr val="tx1"/>
                          </a:solidFill>
                          <a:effectLst/>
                          <a:latin typeface="+mn-lt"/>
                          <a:ea typeface="+mn-ea"/>
                          <a:cs typeface="+mn-cs"/>
                        </a:rPr>
                        <a:t>應重點努力最大限度地減少外部各方可用數據的數量和敏感性。</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6" name="矩形 5"/>
          <p:cNvSpPr/>
          <p:nvPr/>
        </p:nvSpPr>
        <p:spPr>
          <a:xfrm>
            <a:off x="0" y="83683"/>
            <a:ext cx="4315605" cy="584775"/>
          </a:xfrm>
          <a:prstGeom prst="rect">
            <a:avLst/>
          </a:prstGeom>
        </p:spPr>
        <p:txBody>
          <a:bodyPr wrap="none">
            <a:spAutoFit/>
          </a:bodyPr>
          <a:lstStyle/>
          <a:p>
            <a:r>
              <a:rPr lang="en-US" altLang="zh-TW" sz="3200" dirty="0"/>
              <a:t>1.</a:t>
            </a:r>
            <a:r>
              <a:rPr lang="zh-TW" altLang="en-US" sz="2400" dirty="0"/>
              <a:t>偵察</a:t>
            </a:r>
            <a:r>
              <a:rPr lang="en-US" altLang="zh-TW" sz="2400" dirty="0"/>
              <a:t>Reconnaissance</a:t>
            </a:r>
            <a:r>
              <a:rPr lang="zh-TW" altLang="en-US" sz="2400" dirty="0"/>
              <a:t> 戰術</a:t>
            </a:r>
            <a:r>
              <a:rPr lang="en-US" altLang="zh-TW" sz="3200" dirty="0" smtClean="0"/>
              <a:t>|</a:t>
            </a:r>
            <a:endParaRPr lang="en-US" altLang="zh-TW" sz="2000" dirty="0"/>
          </a:p>
        </p:txBody>
      </p:sp>
      <p:sp>
        <p:nvSpPr>
          <p:cNvPr id="7" name="投影片編號版面配置區 6"/>
          <p:cNvSpPr>
            <a:spLocks noGrp="1"/>
          </p:cNvSpPr>
          <p:nvPr>
            <p:ph type="sldNum" sz="quarter" idx="12"/>
          </p:nvPr>
        </p:nvSpPr>
        <p:spPr/>
        <p:txBody>
          <a:bodyPr/>
          <a:lstStyle/>
          <a:p>
            <a:fld id="{D16C3A51-89D0-4E4D-AA61-5A30A561532A}" type="slidenum">
              <a:rPr lang="zh-TW" altLang="en-US" smtClean="0"/>
              <a:t>10</a:t>
            </a:fld>
            <a:endParaRPr lang="zh-TW" altLang="en-US"/>
          </a:p>
        </p:txBody>
      </p:sp>
      <p:graphicFrame>
        <p:nvGraphicFramePr>
          <p:cNvPr id="8" name="表格 7"/>
          <p:cNvGraphicFramePr>
            <a:graphicFrameLocks noGrp="1"/>
          </p:cNvGraphicFramePr>
          <p:nvPr>
            <p:extLst>
              <p:ext uri="{D42A27DB-BD31-4B8C-83A1-F6EECF244321}">
                <p14:modId xmlns:p14="http://schemas.microsoft.com/office/powerpoint/2010/main" val="692924758"/>
              </p:ext>
            </p:extLst>
          </p:nvPr>
        </p:nvGraphicFramePr>
        <p:xfrm>
          <a:off x="128415" y="5178829"/>
          <a:ext cx="10528501" cy="1459715"/>
        </p:xfrm>
        <a:graphic>
          <a:graphicData uri="http://schemas.openxmlformats.org/drawingml/2006/table">
            <a:tbl>
              <a:tblPr firstRow="1" bandRow="1">
                <a:tableStyleId>{5C22544A-7EE6-4342-B048-85BDC9FD1C3A}</a:tableStyleId>
              </a:tblPr>
              <a:tblGrid>
                <a:gridCol w="10528501">
                  <a:extLst>
                    <a:ext uri="{9D8B030D-6E8A-4147-A177-3AD203B41FA5}">
                      <a16:colId xmlns:a16="http://schemas.microsoft.com/office/drawing/2014/main" val="2220712824"/>
                    </a:ext>
                  </a:extLst>
                </a:gridCol>
              </a:tblGrid>
              <a:tr h="1459715">
                <a:tc>
                  <a:txBody>
                    <a:bodyPr/>
                    <a:lstStyle/>
                    <a:p>
                      <a:pPr marL="285750" indent="-285750">
                        <a:buFont typeface="Wingdings" panose="05000000000000000000" pitchFamily="2" charset="2"/>
                        <a:buChar char="n"/>
                      </a:pPr>
                      <a:r>
                        <a:rPr lang="en-US" altLang="zh-TW" sz="1400" b="1" i="0" dirty="0" smtClean="0">
                          <a:solidFill>
                            <a:srgbClr val="39434C"/>
                          </a:solidFill>
                          <a:effectLst/>
                          <a:latin typeface="+mn-lt"/>
                        </a:rPr>
                        <a:t>Much of this activity may have a very high occurrence and associated false positive rate, as well as potentially taking place outside the visibility of the target organization, making detection difficult for defenders.</a:t>
                      </a:r>
                      <a:r>
                        <a:rPr lang="zh-TW" altLang="en-US" sz="1400" b="1" i="0" dirty="0" smtClean="0">
                          <a:solidFill>
                            <a:srgbClr val="39434C"/>
                          </a:solidFill>
                          <a:effectLst/>
                          <a:latin typeface="Roboto-Regular"/>
                        </a:rPr>
                        <a:t>大多數此類活動的發生率和相關誤報率可能非常高，並且可能發生在目標組織的可見性之外，使防禦者難以檢測到。</a:t>
                      </a:r>
                      <a:endParaRPr lang="en-US" altLang="zh-TW" sz="1400" b="1" i="0" dirty="0" smtClean="0">
                        <a:solidFill>
                          <a:srgbClr val="39434C"/>
                        </a:solidFill>
                        <a:effectLst/>
                        <a:latin typeface="Roboto-Regular"/>
                      </a:endParaRPr>
                    </a:p>
                    <a:p>
                      <a:pPr marL="285750" indent="-285750">
                        <a:buFont typeface="Wingdings" panose="05000000000000000000" pitchFamily="2" charset="2"/>
                        <a:buChar char="n"/>
                      </a:pPr>
                      <a:r>
                        <a:rPr lang="en-US" altLang="zh-TW" sz="1400" b="1" i="0" dirty="0" smtClean="0">
                          <a:solidFill>
                            <a:srgbClr val="39434C"/>
                          </a:solidFill>
                          <a:effectLst/>
                          <a:latin typeface="+mn-lt"/>
                        </a:rPr>
                        <a:t>Detection efforts may be focused on related stages of the adversary lifecycle, such as during Initial Access.</a:t>
                      </a:r>
                      <a:r>
                        <a:rPr lang="zh-TW" altLang="en-US" sz="1400" b="1" i="0" dirty="0" smtClean="0">
                          <a:solidFill>
                            <a:srgbClr val="39434C"/>
                          </a:solidFill>
                          <a:effectLst/>
                          <a:latin typeface="Roboto-Regular"/>
                        </a:rPr>
                        <a:t>檢測工作可能集中在對手生命週期的相關階段，例如初始訪問期間。</a:t>
                      </a:r>
                      <a:endParaRPr lang="en-US" altLang="zh-TW" sz="1400" b="1" i="0" dirty="0" smtClean="0">
                        <a:solidFill>
                          <a:srgbClr val="39434C"/>
                        </a:solidFill>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32256805"/>
                  </a:ext>
                </a:extLst>
              </a:tr>
            </a:tbl>
          </a:graphicData>
        </a:graphic>
      </p:graphicFrame>
      <p:sp>
        <p:nvSpPr>
          <p:cNvPr id="9" name="矩形 8"/>
          <p:cNvSpPr/>
          <p:nvPr/>
        </p:nvSpPr>
        <p:spPr>
          <a:xfrm>
            <a:off x="58189" y="2279136"/>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10" name="表格 9"/>
          <p:cNvGraphicFramePr>
            <a:graphicFrameLocks noGrp="1"/>
          </p:cNvGraphicFramePr>
          <p:nvPr>
            <p:extLst>
              <p:ext uri="{D42A27DB-BD31-4B8C-83A1-F6EECF244321}">
                <p14:modId xmlns:p14="http://schemas.microsoft.com/office/powerpoint/2010/main" val="2864134750"/>
              </p:ext>
            </p:extLst>
          </p:nvPr>
        </p:nvGraphicFramePr>
        <p:xfrm>
          <a:off x="128416" y="1249417"/>
          <a:ext cx="11804985" cy="945242"/>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21231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663012">
                <a:tc>
                  <a:txBody>
                    <a:bodyPr/>
                    <a:lstStyle/>
                    <a:p>
                      <a:pPr fontAlgn="t"/>
                      <a:r>
                        <a:rPr lang="en-US" altLang="zh-TW" sz="1800" b="0" i="0" u="none" strike="noStrike" kern="1200" dirty="0" smtClean="0">
                          <a:solidFill>
                            <a:schemeClr val="tx1"/>
                          </a:solidFill>
                          <a:effectLst/>
                          <a:latin typeface="+mn-lt"/>
                          <a:ea typeface="+mn-ea"/>
                          <a:cs typeface="+mn-cs"/>
                          <a:hlinkClick r:id="rId3"/>
                        </a:rPr>
                        <a:t>G0125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HAFNIUM</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400" b="0" i="0" u="none" strike="noStrike" kern="1200" dirty="0" smtClean="0">
                          <a:solidFill>
                            <a:schemeClr val="tx1"/>
                          </a:solidFill>
                          <a:effectLst/>
                          <a:latin typeface="+mn-lt"/>
                          <a:ea typeface="+mn-ea"/>
                          <a:cs typeface="+mn-cs"/>
                          <a:hlinkClick r:id="rId3"/>
                        </a:rPr>
                        <a:t>HAFNIUM</a:t>
                      </a:r>
                      <a:r>
                        <a:rPr lang="en-US" sz="1400" b="1" dirty="0" smtClean="0">
                          <a:effectLst/>
                        </a:rPr>
                        <a:t> gathered the fully qualified domain names (FQDNs) for targeted Exchange servers in the victim's environment. </a:t>
                      </a:r>
                      <a:r>
                        <a:rPr lang="en-US" altLang="zh-TW" sz="1400" b="0" i="0" u="none" strike="noStrike" kern="1200" dirty="0" smtClean="0">
                          <a:solidFill>
                            <a:schemeClr val="tx1"/>
                          </a:solidFill>
                          <a:effectLst/>
                          <a:latin typeface="+mn-lt"/>
                          <a:ea typeface="+mn-ea"/>
                          <a:cs typeface="+mn-cs"/>
                          <a:hlinkClick r:id="rId3"/>
                        </a:rPr>
                        <a:t>HAFNIUM</a:t>
                      </a:r>
                      <a:r>
                        <a:rPr lang="zh-TW" altLang="en-US" sz="1400" b="1" dirty="0" smtClean="0">
                          <a:effectLst/>
                        </a:rPr>
                        <a:t>收集了受害者環境中目標 </a:t>
                      </a:r>
                      <a:r>
                        <a:rPr lang="en-US" sz="1400" b="1" dirty="0" smtClean="0">
                          <a:effectLst/>
                        </a:rPr>
                        <a:t>Exchange </a:t>
                      </a:r>
                      <a:r>
                        <a:rPr lang="zh-TW" altLang="en-US" sz="1400" b="1" dirty="0" smtClean="0">
                          <a:effectLst/>
                        </a:rPr>
                        <a:t>伺服器的完全限定網域名稱 </a:t>
                      </a:r>
                      <a:r>
                        <a:rPr lang="en-US" altLang="zh-TW" sz="1400" b="1" dirty="0" smtClean="0">
                          <a:effectLst/>
                        </a:rPr>
                        <a:t>(</a:t>
                      </a:r>
                      <a:r>
                        <a:rPr lang="en-US" sz="1400" b="1" dirty="0" smtClean="0">
                          <a:effectLst/>
                        </a:rPr>
                        <a:t>FQDN)。</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11" name="文字方塊 10"/>
          <p:cNvSpPr txBox="1"/>
          <p:nvPr/>
        </p:nvSpPr>
        <p:spPr>
          <a:xfrm>
            <a:off x="4091227" y="264106"/>
            <a:ext cx="8005718" cy="369332"/>
          </a:xfrm>
          <a:prstGeom prst="rect">
            <a:avLst/>
          </a:prstGeom>
          <a:noFill/>
        </p:spPr>
        <p:txBody>
          <a:bodyPr wrap="none" rtlCol="0">
            <a:spAutoFit/>
          </a:bodyPr>
          <a:lstStyle/>
          <a:p>
            <a:r>
              <a:rPr lang="en-US" altLang="zh-TW" dirty="0"/>
              <a:t>1.</a:t>
            </a:r>
            <a:r>
              <a:rPr lang="zh-TW" altLang="en-US" dirty="0">
                <a:effectLst>
                  <a:outerShdw blurRad="38100" dist="38100" dir="2700000" algn="tl">
                    <a:srgbClr val="000000">
                      <a:alpha val="43137"/>
                    </a:srgbClr>
                  </a:outerShdw>
                </a:effectLst>
              </a:rPr>
              <a:t>收集受害者網路訊息 </a:t>
            </a:r>
            <a:r>
              <a:rPr lang="en-US" altLang="zh-TW" dirty="0">
                <a:effectLst>
                  <a:outerShdw blurRad="38100" dist="38100" dir="2700000" algn="tl">
                    <a:srgbClr val="000000">
                      <a:alpha val="43137"/>
                    </a:srgbClr>
                  </a:outerShdw>
                </a:effectLst>
              </a:rPr>
              <a:t>Gather Victim Network </a:t>
            </a:r>
            <a:r>
              <a:rPr lang="en-US" altLang="zh-TW" dirty="0" smtClean="0">
                <a:effectLst>
                  <a:outerShdw blurRad="38100" dist="38100" dir="2700000" algn="tl">
                    <a:srgbClr val="000000">
                      <a:alpha val="43137"/>
                    </a:srgbClr>
                  </a:outerShdw>
                </a:effectLst>
              </a:rPr>
              <a:t>Information</a:t>
            </a:r>
            <a:r>
              <a:rPr lang="zh-TW" altLang="en-US" dirty="0" smtClean="0">
                <a:effectLst>
                  <a:outerShdw blurRad="38100" dist="38100" dir="2700000" algn="tl">
                    <a:srgbClr val="000000">
                      <a:alpha val="43137"/>
                    </a:srgbClr>
                  </a:outerShdw>
                </a:effectLst>
              </a:rPr>
              <a:t> </a:t>
            </a:r>
            <a:r>
              <a:rPr lang="en-US" altLang="zh-TW" dirty="0" smtClean="0">
                <a:solidFill>
                  <a:prstClr val="black"/>
                </a:solidFill>
              </a:rPr>
              <a:t>T1590 </a:t>
            </a:r>
            <a:r>
              <a:rPr lang="en-US" altLang="zh-TW" dirty="0">
                <a:solidFill>
                  <a:prstClr val="black"/>
                </a:solidFill>
              </a:rPr>
              <a:t>(6)</a:t>
            </a:r>
            <a:r>
              <a:rPr lang="zh-TW" altLang="en-US" dirty="0">
                <a:solidFill>
                  <a:prstClr val="black"/>
                </a:solidFill>
              </a:rPr>
              <a:t>技術</a:t>
            </a:r>
            <a:endParaRPr lang="zh-TW" altLang="en-US" dirty="0"/>
          </a:p>
        </p:txBody>
      </p:sp>
    </p:spTree>
    <p:extLst>
      <p:ext uri="{BB962C8B-B14F-4D97-AF65-F5344CB8AC3E}">
        <p14:creationId xmlns:p14="http://schemas.microsoft.com/office/powerpoint/2010/main" val="19230974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11</a:t>
            </a:fld>
            <a:endParaRPr lang="zh-TW" altLang="en-US"/>
          </a:p>
        </p:txBody>
      </p:sp>
      <p:sp>
        <p:nvSpPr>
          <p:cNvPr id="3" name="矩形 2"/>
          <p:cNvSpPr/>
          <p:nvPr/>
        </p:nvSpPr>
        <p:spPr>
          <a:xfrm>
            <a:off x="0" y="136525"/>
            <a:ext cx="7469352" cy="584775"/>
          </a:xfrm>
          <a:prstGeom prst="rect">
            <a:avLst/>
          </a:prstGeom>
        </p:spPr>
        <p:txBody>
          <a:bodyPr wrap="none">
            <a:spAutoFit/>
          </a:bodyPr>
          <a:lstStyle/>
          <a:p>
            <a:r>
              <a:rPr lang="en-US" altLang="zh-TW" sz="3200" dirty="0" smtClean="0"/>
              <a:t>1</a:t>
            </a:r>
            <a:r>
              <a:rPr lang="en-US" altLang="zh-TW" sz="3200" dirty="0" smtClean="0"/>
              <a:t>.</a:t>
            </a:r>
            <a:r>
              <a:rPr lang="zh-TW" altLang="en-US" sz="3200" dirty="0"/>
              <a:t>資源開發</a:t>
            </a:r>
            <a:r>
              <a:rPr lang="en-US" altLang="zh-TW" sz="3200" dirty="0" smtClean="0"/>
              <a:t>Resource </a:t>
            </a:r>
            <a:r>
              <a:rPr lang="en-US" altLang="zh-TW" sz="3200" dirty="0"/>
              <a:t>Development</a:t>
            </a:r>
            <a:r>
              <a:rPr lang="zh-TW" altLang="en-US" sz="3200" dirty="0" smtClean="0"/>
              <a:t> </a:t>
            </a:r>
            <a:r>
              <a:rPr lang="zh-TW" altLang="en-US" sz="3200" dirty="0" smtClean="0"/>
              <a:t>戰術</a:t>
            </a:r>
            <a:endParaRPr lang="en-US" altLang="zh-TW" sz="2400" dirty="0"/>
          </a:p>
        </p:txBody>
      </p:sp>
      <p:sp>
        <p:nvSpPr>
          <p:cNvPr id="6" name="矩形 5"/>
          <p:cNvSpPr/>
          <p:nvPr/>
        </p:nvSpPr>
        <p:spPr>
          <a:xfrm>
            <a:off x="0" y="634369"/>
            <a:ext cx="10640291" cy="461665"/>
          </a:xfrm>
          <a:prstGeom prst="rect">
            <a:avLst/>
          </a:prstGeom>
        </p:spPr>
        <p:txBody>
          <a:bodyPr wrap="square">
            <a:spAutoFit/>
          </a:bodyPr>
          <a:lstStyle/>
          <a:p>
            <a:pPr lvl="0"/>
            <a:r>
              <a:rPr lang="en-US" altLang="zh-TW" sz="2400" dirty="0" smtClean="0">
                <a:solidFill>
                  <a:prstClr val="black"/>
                </a:solidFill>
              </a:rPr>
              <a:t>1.</a:t>
            </a:r>
            <a:r>
              <a:rPr lang="zh-TW" altLang="en-US" sz="2400" b="1" dirty="0">
                <a:solidFill>
                  <a:srgbClr val="FF0000"/>
                </a:solidFill>
                <a:effectLst>
                  <a:outerShdw blurRad="38100" dist="38100" dir="2700000" algn="tl">
                    <a:srgbClr val="000000">
                      <a:alpha val="43137"/>
                    </a:srgbClr>
                  </a:outerShdw>
                </a:effectLst>
              </a:rPr>
              <a:t>損害基礎設施 </a:t>
            </a:r>
            <a:r>
              <a:rPr lang="en-US" altLang="zh-TW" sz="2400" b="1" dirty="0" smtClean="0">
                <a:solidFill>
                  <a:srgbClr val="FF0000"/>
                </a:solidFill>
                <a:effectLst>
                  <a:outerShdw blurRad="38100" dist="38100" dir="2700000" algn="tl">
                    <a:srgbClr val="000000">
                      <a:alpha val="43137"/>
                    </a:srgbClr>
                  </a:outerShdw>
                </a:effectLst>
              </a:rPr>
              <a:t>Compromise Infrastructure</a:t>
            </a:r>
            <a:r>
              <a:rPr lang="zh-TW" altLang="en-US" sz="2400" b="1" dirty="0" smtClean="0">
                <a:solidFill>
                  <a:srgbClr val="FF0000"/>
                </a:solidFill>
                <a:effectLst>
                  <a:outerShdw blurRad="38100" dist="38100" dir="2700000" algn="tl">
                    <a:srgbClr val="000000">
                      <a:alpha val="43137"/>
                    </a:srgbClr>
                  </a:outerShdw>
                </a:effectLst>
              </a:rPr>
              <a:t> </a:t>
            </a:r>
            <a:r>
              <a:rPr lang="en-US" altLang="zh-TW" sz="2400" dirty="0" smtClean="0">
                <a:solidFill>
                  <a:prstClr val="black"/>
                </a:solidFill>
              </a:rPr>
              <a:t>T1584 (7)</a:t>
            </a:r>
            <a:r>
              <a:rPr lang="zh-TW" altLang="en-US" sz="2400" dirty="0" smtClean="0">
                <a:solidFill>
                  <a:prstClr val="black"/>
                </a:solidFill>
              </a:rPr>
              <a:t>技術</a:t>
            </a:r>
            <a:endParaRPr lang="en-US" altLang="zh-TW" sz="2400" dirty="0">
              <a:solidFill>
                <a:prstClr val="black"/>
              </a:solidFill>
            </a:endParaRPr>
          </a:p>
        </p:txBody>
      </p:sp>
      <p:sp>
        <p:nvSpPr>
          <p:cNvPr id="7" name="文字方塊 6"/>
          <p:cNvSpPr txBox="1"/>
          <p:nvPr/>
        </p:nvSpPr>
        <p:spPr>
          <a:xfrm>
            <a:off x="-28012" y="965886"/>
            <a:ext cx="7934993" cy="3416320"/>
          </a:xfrm>
          <a:prstGeom prst="rect">
            <a:avLst/>
          </a:prstGeom>
          <a:noFill/>
        </p:spPr>
        <p:txBody>
          <a:bodyPr wrap="none" rtlCol="0">
            <a:spAutoFit/>
          </a:bodyPr>
          <a:lstStyle/>
          <a:p>
            <a:pPr marL="285750" indent="-285750">
              <a:buFont typeface="Wingdings" panose="05000000000000000000" pitchFamily="2" charset="2"/>
              <a:buChar char="l"/>
            </a:pPr>
            <a:r>
              <a:rPr lang="en-US" altLang="zh-TW" dirty="0"/>
              <a:t>Adversaries(</a:t>
            </a:r>
            <a:r>
              <a:rPr lang="zh-TW" altLang="en-US" dirty="0"/>
              <a:t>攻擊者</a:t>
            </a:r>
            <a:r>
              <a:rPr lang="en-US" altLang="zh-TW" dirty="0"/>
              <a:t>)</a:t>
            </a:r>
            <a:r>
              <a:rPr lang="zh-TW" altLang="en-US" dirty="0" smtClean="0"/>
              <a:t>可能</a:t>
            </a:r>
            <a:r>
              <a:rPr lang="zh-TW" altLang="en-US" dirty="0"/>
              <a:t>會破壞可在定位過程中使用的第三方基礎設施</a:t>
            </a:r>
            <a:r>
              <a:rPr lang="zh-TW" altLang="en-US" dirty="0" smtClean="0"/>
              <a:t>。</a:t>
            </a:r>
            <a:endParaRPr lang="en-US" altLang="zh-TW" dirty="0" smtClean="0"/>
          </a:p>
          <a:p>
            <a:pPr marL="285750" indent="-285750">
              <a:buFont typeface="Wingdings" panose="05000000000000000000" pitchFamily="2" charset="2"/>
              <a:buChar char="l"/>
            </a:pPr>
            <a:r>
              <a:rPr lang="zh-TW" altLang="en-US" dirty="0" smtClean="0"/>
              <a:t>基礎</a:t>
            </a:r>
            <a:r>
              <a:rPr lang="zh-TW" altLang="en-US" dirty="0"/>
              <a:t>架構解決方案包括實體或雲端伺服器</a:t>
            </a:r>
            <a:r>
              <a:rPr lang="zh-TW" altLang="en-US" dirty="0" smtClean="0"/>
              <a:t>、</a:t>
            </a:r>
            <a:endParaRPr lang="en-US" altLang="zh-TW" dirty="0" smtClean="0"/>
          </a:p>
          <a:p>
            <a:r>
              <a:rPr lang="zh-TW" altLang="en-US" dirty="0" smtClean="0"/>
              <a:t>     網域</a:t>
            </a:r>
            <a:r>
              <a:rPr lang="zh-TW" altLang="en-US" dirty="0"/>
              <a:t>以及第三方 </a:t>
            </a:r>
            <a:r>
              <a:rPr lang="en-US" altLang="zh-TW" dirty="0"/>
              <a:t>Web </a:t>
            </a:r>
            <a:r>
              <a:rPr lang="zh-TW" altLang="en-US" dirty="0"/>
              <a:t>和 </a:t>
            </a:r>
            <a:r>
              <a:rPr lang="en-US" altLang="zh-TW" dirty="0"/>
              <a:t>DNS </a:t>
            </a:r>
            <a:r>
              <a:rPr lang="zh-TW" altLang="en-US" dirty="0"/>
              <a:t>服務</a:t>
            </a:r>
            <a:r>
              <a:rPr lang="zh-TW" altLang="en-US" dirty="0" smtClean="0"/>
              <a:t>。</a:t>
            </a:r>
            <a:endParaRPr lang="en-US" altLang="zh-TW" dirty="0" smtClean="0"/>
          </a:p>
          <a:p>
            <a:pPr marL="285750" indent="-285750">
              <a:buFont typeface="Wingdings" panose="05000000000000000000" pitchFamily="2" charset="2"/>
              <a:buChar char="l"/>
            </a:pPr>
            <a:r>
              <a:rPr lang="en-US" altLang="zh-TW" dirty="0"/>
              <a:t>Adversaries</a:t>
            </a:r>
            <a:r>
              <a:rPr lang="zh-TW" altLang="en-US" dirty="0" smtClean="0"/>
              <a:t>可能</a:t>
            </a:r>
            <a:r>
              <a:rPr lang="zh-TW" altLang="en-US" dirty="0"/>
              <a:t>會破壞基礎設施並在對手生命週期</a:t>
            </a:r>
            <a:r>
              <a:rPr lang="zh-TW" altLang="en-US" dirty="0" smtClean="0"/>
              <a:t>的</a:t>
            </a:r>
            <a:endParaRPr lang="en-US" altLang="zh-TW" dirty="0" smtClean="0"/>
          </a:p>
          <a:p>
            <a:r>
              <a:rPr lang="zh-TW" altLang="en-US" dirty="0"/>
              <a:t> </a:t>
            </a:r>
            <a:r>
              <a:rPr lang="zh-TW" altLang="en-US" dirty="0" smtClean="0"/>
              <a:t>其他</a:t>
            </a:r>
            <a:r>
              <a:rPr lang="zh-TW" altLang="en-US" dirty="0"/>
              <a:t>階段使用它，而不是購買、租賃或租賃基礎設施</a:t>
            </a:r>
            <a:r>
              <a:rPr lang="zh-TW" altLang="en-US" dirty="0" smtClean="0"/>
              <a:t>。此外</a:t>
            </a:r>
            <a:endParaRPr lang="en-US" altLang="zh-TW" dirty="0" smtClean="0"/>
          </a:p>
          <a:p>
            <a:r>
              <a:rPr lang="zh-TW" altLang="en-US" dirty="0"/>
              <a:t> </a:t>
            </a:r>
            <a:r>
              <a:rPr lang="en-US" altLang="zh-TW" dirty="0" smtClean="0"/>
              <a:t>Adversaries</a:t>
            </a:r>
            <a:r>
              <a:rPr lang="zh-TW" altLang="en-US" dirty="0" smtClean="0"/>
              <a:t>可能</a:t>
            </a:r>
            <a:r>
              <a:rPr lang="zh-TW" altLang="en-US" dirty="0"/>
              <a:t>會破壞大量機器以形成他們可以利用的殭屍</a:t>
            </a:r>
            <a:r>
              <a:rPr lang="zh-TW" altLang="en-US" dirty="0" smtClean="0"/>
              <a:t>網路。</a:t>
            </a:r>
            <a:endParaRPr lang="en-US" altLang="zh-TW" dirty="0"/>
          </a:p>
          <a:p>
            <a:pPr marL="285750" indent="-285750">
              <a:buFont typeface="Wingdings" panose="05000000000000000000" pitchFamily="2" charset="2"/>
              <a:buChar char="l"/>
            </a:pPr>
            <a:r>
              <a:rPr lang="zh-TW" altLang="en-US" dirty="0" smtClean="0"/>
              <a:t>利用</a:t>
            </a:r>
            <a:r>
              <a:rPr lang="zh-TW" altLang="en-US" dirty="0"/>
              <a:t>受損的基礎設施，攻擊者可以發動、啟動和執行操作</a:t>
            </a:r>
            <a:r>
              <a:rPr lang="zh-TW" altLang="en-US" dirty="0" smtClean="0"/>
              <a:t>。</a:t>
            </a:r>
            <a:endParaRPr lang="en-US" altLang="zh-TW" dirty="0" smtClean="0"/>
          </a:p>
          <a:p>
            <a:r>
              <a:rPr lang="zh-TW" altLang="en-US" dirty="0" smtClean="0"/>
              <a:t>受</a:t>
            </a:r>
            <a:r>
              <a:rPr lang="zh-TW" altLang="en-US" dirty="0"/>
              <a:t>損的基礎設施可以幫助對手的操作融入正常的流量</a:t>
            </a:r>
            <a:r>
              <a:rPr lang="zh-TW" altLang="en-US" dirty="0" smtClean="0"/>
              <a:t>，</a:t>
            </a:r>
            <a:endParaRPr lang="en-US" altLang="zh-TW" dirty="0" smtClean="0"/>
          </a:p>
          <a:p>
            <a:r>
              <a:rPr lang="zh-TW" altLang="en-US" dirty="0" smtClean="0"/>
              <a:t>例如</a:t>
            </a:r>
            <a:r>
              <a:rPr lang="zh-TW" altLang="en-US" dirty="0"/>
              <a:t>與高聲譽或受信任的站點的聯繫</a:t>
            </a:r>
            <a:r>
              <a:rPr lang="zh-TW" altLang="en-US" dirty="0" smtClean="0"/>
              <a:t>。</a:t>
            </a:r>
            <a:endParaRPr lang="en-US" altLang="zh-TW" dirty="0" smtClean="0"/>
          </a:p>
          <a:p>
            <a:r>
              <a:rPr lang="zh-TW" altLang="en-US" dirty="0" smtClean="0">
                <a:hlinkClick r:id="rId2"/>
              </a:rPr>
              <a:t>例如</a:t>
            </a:r>
            <a:r>
              <a:rPr lang="zh-TW" altLang="en-US" dirty="0">
                <a:hlinkClick r:id="rId2"/>
              </a:rPr>
              <a:t>，對手可能會利用受損的基礎設施（也可能與數位證書</a:t>
            </a:r>
            <a:r>
              <a:rPr lang="zh-TW" altLang="en-US" dirty="0"/>
              <a:t>結合</a:t>
            </a:r>
            <a:r>
              <a:rPr lang="zh-TW" altLang="en-US" dirty="0" smtClean="0"/>
              <a:t>）</a:t>
            </a:r>
            <a:endParaRPr lang="en-US" altLang="zh-TW" dirty="0" smtClean="0"/>
          </a:p>
          <a:p>
            <a:r>
              <a:rPr lang="zh-TW" altLang="en-US" dirty="0" smtClean="0"/>
              <a:t>來</a:t>
            </a:r>
            <a:r>
              <a:rPr lang="zh-TW" altLang="en-US" dirty="0"/>
              <a:t>進一步融入並支援分階段的資訊收集和</a:t>
            </a:r>
            <a:r>
              <a:rPr lang="en-US" altLang="zh-TW" dirty="0"/>
              <a:t>/</a:t>
            </a:r>
            <a:r>
              <a:rPr lang="zh-TW" altLang="en-US" dirty="0"/>
              <a:t>或</a:t>
            </a:r>
            <a:r>
              <a:rPr lang="zh-TW" altLang="en-US" dirty="0">
                <a:hlinkClick r:id="rId3"/>
              </a:rPr>
              <a:t>網路釣魚</a:t>
            </a:r>
            <a:r>
              <a:rPr lang="zh-TW" altLang="en-US" dirty="0" smtClean="0"/>
              <a:t>活動</a:t>
            </a:r>
            <a:endParaRPr lang="en-US" altLang="zh-TW" dirty="0"/>
          </a:p>
          <a:p>
            <a:r>
              <a:rPr lang="zh-TW" altLang="en-US" dirty="0" smtClean="0"/>
              <a:t>此外，</a:t>
            </a:r>
            <a:r>
              <a:rPr lang="en-US" altLang="zh-TW" dirty="0"/>
              <a:t> Adversaries</a:t>
            </a:r>
            <a:r>
              <a:rPr lang="zh-TW" altLang="en-US" dirty="0" smtClean="0"/>
              <a:t>還</a:t>
            </a:r>
            <a:r>
              <a:rPr lang="zh-TW" altLang="en-US" dirty="0"/>
              <a:t>可能破壞基礎設施以支援</a:t>
            </a:r>
            <a:r>
              <a:rPr lang="en-US" altLang="zh-TW" dirty="0">
                <a:hlinkClick r:id="rId4"/>
              </a:rPr>
              <a:t>Proxy</a:t>
            </a:r>
            <a:r>
              <a:rPr lang="zh-TW" altLang="en-US" dirty="0" smtClean="0"/>
              <a:t>。</a:t>
            </a:r>
            <a:endParaRPr lang="zh-TW" altLang="en-US" dirty="0"/>
          </a:p>
        </p:txBody>
      </p:sp>
      <p:sp>
        <p:nvSpPr>
          <p:cNvPr id="8" name="文字方塊 7"/>
          <p:cNvSpPr txBox="1"/>
          <p:nvPr/>
        </p:nvSpPr>
        <p:spPr>
          <a:xfrm>
            <a:off x="-28012" y="4303455"/>
            <a:ext cx="7625934" cy="2554545"/>
          </a:xfrm>
          <a:prstGeom prst="rect">
            <a:avLst/>
          </a:prstGeom>
          <a:noFill/>
        </p:spPr>
        <p:txBody>
          <a:bodyPr wrap="none" rtlCol="0">
            <a:spAutoFit/>
          </a:bodyPr>
          <a:lstStyle/>
          <a:p>
            <a:r>
              <a:rPr lang="en-US" altLang="zh-TW" sz="1600" dirty="0" smtClean="0"/>
              <a:t>Use </a:t>
            </a:r>
            <a:r>
              <a:rPr lang="en-US" altLang="zh-TW" sz="1600" dirty="0"/>
              <a:t>of compromised infrastructure allows adversaries to </a:t>
            </a:r>
            <a:r>
              <a:rPr lang="en-US" altLang="zh-TW" sz="1600" dirty="0" smtClean="0"/>
              <a:t>stage, </a:t>
            </a:r>
          </a:p>
          <a:p>
            <a:r>
              <a:rPr lang="en-US" altLang="zh-TW" sz="1600" dirty="0" smtClean="0"/>
              <a:t>launch</a:t>
            </a:r>
            <a:r>
              <a:rPr lang="en-US" altLang="zh-TW" sz="1600" dirty="0"/>
              <a:t>, and execute operations. </a:t>
            </a:r>
            <a:endParaRPr lang="en-US" altLang="zh-TW" sz="1600" dirty="0" smtClean="0"/>
          </a:p>
          <a:p>
            <a:r>
              <a:rPr lang="en-US" altLang="zh-TW" sz="1600" dirty="0" smtClean="0"/>
              <a:t>Compromised </a:t>
            </a:r>
            <a:r>
              <a:rPr lang="en-US" altLang="zh-TW" sz="1600" dirty="0"/>
              <a:t>infrastructure can help </a:t>
            </a:r>
            <a:r>
              <a:rPr lang="en-US" altLang="zh-TW" sz="1600" dirty="0" smtClean="0"/>
              <a:t>adversary</a:t>
            </a:r>
          </a:p>
          <a:p>
            <a:r>
              <a:rPr lang="en-US" altLang="zh-TW" sz="1600" dirty="0" smtClean="0"/>
              <a:t>operations </a:t>
            </a:r>
            <a:r>
              <a:rPr lang="en-US" altLang="zh-TW" sz="1600" dirty="0"/>
              <a:t>blend in with traffic that is seen as normal, </a:t>
            </a:r>
            <a:endParaRPr lang="en-US" altLang="zh-TW" sz="1600" dirty="0" smtClean="0"/>
          </a:p>
          <a:p>
            <a:r>
              <a:rPr lang="en-US" altLang="zh-TW" sz="1600" dirty="0" smtClean="0"/>
              <a:t>such </a:t>
            </a:r>
            <a:r>
              <a:rPr lang="en-US" altLang="zh-TW" sz="1600" dirty="0"/>
              <a:t>as contact with high reputation or trusted sites</a:t>
            </a:r>
            <a:r>
              <a:rPr lang="en-US" altLang="zh-TW" sz="1600" dirty="0" smtClean="0"/>
              <a:t>.</a:t>
            </a:r>
          </a:p>
          <a:p>
            <a:r>
              <a:rPr lang="en-US" altLang="zh-TW" sz="1600" dirty="0" smtClean="0"/>
              <a:t>For </a:t>
            </a:r>
            <a:r>
              <a:rPr lang="en-US" altLang="zh-TW" sz="1600" dirty="0"/>
              <a:t>example, adversaries may leverage </a:t>
            </a:r>
            <a:r>
              <a:rPr lang="en-US" altLang="zh-TW" sz="1600" dirty="0" smtClean="0"/>
              <a:t>compromised infrastructure </a:t>
            </a:r>
          </a:p>
          <a:p>
            <a:r>
              <a:rPr lang="en-US" altLang="zh-TW" sz="1600" dirty="0" smtClean="0"/>
              <a:t>(</a:t>
            </a:r>
            <a:r>
              <a:rPr lang="en-US" altLang="zh-TW" sz="1600" dirty="0"/>
              <a:t>potentially also in conjunction with Digital Certificates) </a:t>
            </a:r>
            <a:endParaRPr lang="en-US" altLang="zh-TW" sz="1600" dirty="0" smtClean="0"/>
          </a:p>
          <a:p>
            <a:r>
              <a:rPr lang="en-US" altLang="zh-TW" sz="1600" dirty="0" smtClean="0"/>
              <a:t>to </a:t>
            </a:r>
            <a:r>
              <a:rPr lang="en-US" altLang="zh-TW" sz="1600" dirty="0"/>
              <a:t>further blend in and support staged information gathering and/or </a:t>
            </a:r>
            <a:endParaRPr lang="en-US" altLang="zh-TW" sz="1600" dirty="0" smtClean="0"/>
          </a:p>
          <a:p>
            <a:r>
              <a:rPr lang="en-US" altLang="zh-TW" sz="1600" dirty="0" smtClean="0"/>
              <a:t>Phishing</a:t>
            </a:r>
            <a:r>
              <a:rPr lang="en-US" altLang="zh-TW" sz="1600" dirty="0"/>
              <a:t> campaigns</a:t>
            </a:r>
            <a:r>
              <a:rPr lang="en-US" altLang="zh-TW" sz="1600" dirty="0" smtClean="0"/>
              <a:t>.</a:t>
            </a:r>
            <a:endParaRPr lang="en-US" altLang="zh-TW" sz="1600" baseline="30000" dirty="0"/>
          </a:p>
          <a:p>
            <a:r>
              <a:rPr lang="en-US" altLang="zh-TW" sz="1600" dirty="0" smtClean="0"/>
              <a:t>Additionally</a:t>
            </a:r>
            <a:r>
              <a:rPr lang="en-US" altLang="zh-TW" sz="1600" dirty="0"/>
              <a:t>, adversaries may also compromise infrastructure to support Proxy</a:t>
            </a:r>
            <a:r>
              <a:rPr lang="en-US" altLang="zh-TW" sz="1600" dirty="0" smtClean="0"/>
              <a:t>.</a:t>
            </a:r>
            <a:endParaRPr lang="zh-TW" altLang="en-US" sz="1600" dirty="0"/>
          </a:p>
        </p:txBody>
      </p:sp>
      <p:sp>
        <p:nvSpPr>
          <p:cNvPr id="4" name="文字方塊 3"/>
          <p:cNvSpPr txBox="1"/>
          <p:nvPr/>
        </p:nvSpPr>
        <p:spPr>
          <a:xfrm>
            <a:off x="6790267" y="1272884"/>
            <a:ext cx="5401733" cy="2308324"/>
          </a:xfrm>
          <a:prstGeom prst="rect">
            <a:avLst/>
          </a:prstGeom>
          <a:solidFill>
            <a:srgbClr val="0070C0"/>
          </a:solidFill>
        </p:spPr>
        <p:txBody>
          <a:bodyPr wrap="square" rtlCol="0">
            <a:spAutoFit/>
          </a:bodyPr>
          <a:lstStyle/>
          <a:p>
            <a:r>
              <a:rPr lang="fr-FR" altLang="zh-TW" dirty="0" smtClean="0"/>
              <a:t>ID</a:t>
            </a:r>
            <a:r>
              <a:rPr lang="fr-FR" altLang="zh-TW" dirty="0"/>
              <a:t>: </a:t>
            </a:r>
            <a:r>
              <a:rPr lang="fr-FR" altLang="zh-TW" dirty="0" smtClean="0"/>
              <a:t>T1584</a:t>
            </a:r>
            <a:endParaRPr lang="fr-FR" altLang="zh-TW" dirty="0"/>
          </a:p>
          <a:p>
            <a:r>
              <a:rPr lang="fr-FR" altLang="zh-TW" dirty="0" smtClean="0"/>
              <a:t>Sub-techniques:  </a:t>
            </a:r>
            <a:r>
              <a:rPr lang="en-US" altLang="zh-TW" dirty="0" smtClean="0">
                <a:hlinkClick r:id="rId5"/>
              </a:rPr>
              <a:t>T1584.001</a:t>
            </a:r>
            <a:r>
              <a:rPr lang="fr-FR" altLang="zh-TW" dirty="0" smtClean="0"/>
              <a:t>, </a:t>
            </a:r>
            <a:r>
              <a:rPr lang="en-US" altLang="zh-TW" dirty="0" smtClean="0">
                <a:hlinkClick r:id="rId6"/>
              </a:rPr>
              <a:t>T1584.002</a:t>
            </a:r>
            <a:r>
              <a:rPr lang="fr-FR" altLang="zh-TW" dirty="0" smtClean="0"/>
              <a:t>, </a:t>
            </a:r>
            <a:r>
              <a:rPr lang="en-US" altLang="zh-TW" dirty="0" smtClean="0">
                <a:hlinkClick r:id="rId7"/>
              </a:rPr>
              <a:t>T1584.003</a:t>
            </a:r>
            <a:endParaRPr lang="fr-FR" altLang="zh-TW" dirty="0" smtClean="0"/>
          </a:p>
          <a:p>
            <a:r>
              <a:rPr lang="zh-TW" altLang="en-US" dirty="0" smtClean="0"/>
              <a:t>          </a:t>
            </a:r>
            <a:r>
              <a:rPr lang="en-US" altLang="zh-TW" dirty="0" smtClean="0">
                <a:hlinkClick r:id="rId8"/>
              </a:rPr>
              <a:t>T1584.004</a:t>
            </a:r>
            <a:r>
              <a:rPr lang="fr-FR" altLang="zh-TW" dirty="0" smtClean="0"/>
              <a:t>,</a:t>
            </a:r>
            <a:r>
              <a:rPr lang="fr-FR" altLang="zh-TW" dirty="0"/>
              <a:t> </a:t>
            </a:r>
            <a:r>
              <a:rPr lang="en-US" altLang="zh-TW" dirty="0">
                <a:hlinkClick r:id="rId9"/>
              </a:rPr>
              <a:t>T1584.005</a:t>
            </a:r>
            <a:r>
              <a:rPr lang="fr-FR" altLang="zh-TW" dirty="0" smtClean="0"/>
              <a:t>,</a:t>
            </a:r>
            <a:r>
              <a:rPr lang="fr-FR" altLang="zh-TW" dirty="0"/>
              <a:t> </a:t>
            </a:r>
            <a:r>
              <a:rPr lang="en-US" altLang="zh-TW" dirty="0" smtClean="0">
                <a:hlinkClick r:id="rId10"/>
              </a:rPr>
              <a:t>T1584.006</a:t>
            </a:r>
            <a:r>
              <a:rPr lang="fr-FR" altLang="zh-TW" dirty="0"/>
              <a:t> , </a:t>
            </a:r>
            <a:r>
              <a:rPr lang="en-US" altLang="zh-TW" dirty="0" smtClean="0">
                <a:hlinkClick r:id="rId11"/>
              </a:rPr>
              <a:t>T1584.007</a:t>
            </a:r>
            <a:endParaRPr lang="fr-FR" altLang="zh-TW" dirty="0"/>
          </a:p>
          <a:p>
            <a:r>
              <a:rPr lang="fr-FR" altLang="zh-TW" dirty="0"/>
              <a:t>Tactic: </a:t>
            </a:r>
            <a:r>
              <a:rPr lang="en-US" altLang="zh-TW" dirty="0">
                <a:hlinkClick r:id="rId12"/>
              </a:rPr>
              <a:t> Resource Development</a:t>
            </a:r>
            <a:endParaRPr lang="fr-FR" altLang="zh-TW" dirty="0"/>
          </a:p>
          <a:p>
            <a:r>
              <a:rPr lang="fr-FR" altLang="zh-TW" dirty="0"/>
              <a:t>Platforms: PRE</a:t>
            </a:r>
          </a:p>
          <a:p>
            <a:r>
              <a:rPr lang="fr-FR" altLang="zh-TW" dirty="0"/>
              <a:t>Version: </a:t>
            </a:r>
            <a:r>
              <a:rPr lang="fr-FR" altLang="zh-TW" dirty="0" smtClean="0"/>
              <a:t>1.3</a:t>
            </a:r>
            <a:endParaRPr lang="fr-FR" altLang="zh-TW" dirty="0"/>
          </a:p>
          <a:p>
            <a:r>
              <a:rPr lang="fr-FR" altLang="zh-TW" dirty="0"/>
              <a:t>Created: </a:t>
            </a:r>
            <a:r>
              <a:rPr lang="fr-FR" altLang="zh-TW" dirty="0" smtClean="0"/>
              <a:t>01 </a:t>
            </a:r>
            <a:r>
              <a:rPr lang="fr-FR" altLang="zh-TW" dirty="0"/>
              <a:t>October 2020</a:t>
            </a:r>
          </a:p>
          <a:p>
            <a:r>
              <a:rPr lang="fr-FR" altLang="zh-TW" dirty="0"/>
              <a:t>Last Modified: </a:t>
            </a:r>
            <a:r>
              <a:rPr lang="fr-FR" altLang="zh-TW" dirty="0" smtClean="0"/>
              <a:t>12 </a:t>
            </a:r>
            <a:r>
              <a:rPr lang="fr-FR" altLang="zh-TW" dirty="0"/>
              <a:t>April </a:t>
            </a:r>
            <a:r>
              <a:rPr lang="fr-FR" altLang="zh-TW" dirty="0" smtClean="0"/>
              <a:t>2023</a:t>
            </a:r>
            <a:endParaRPr lang="fr-FR" altLang="zh-TW" dirty="0"/>
          </a:p>
        </p:txBody>
      </p:sp>
      <p:graphicFrame>
        <p:nvGraphicFramePr>
          <p:cNvPr id="9" name="表格 8"/>
          <p:cNvGraphicFramePr>
            <a:graphicFrameLocks noGrp="1"/>
          </p:cNvGraphicFramePr>
          <p:nvPr>
            <p:extLst>
              <p:ext uri="{D42A27DB-BD31-4B8C-83A1-F6EECF244321}">
                <p14:modId xmlns:p14="http://schemas.microsoft.com/office/powerpoint/2010/main" val="1501828737"/>
              </p:ext>
            </p:extLst>
          </p:nvPr>
        </p:nvGraphicFramePr>
        <p:xfrm>
          <a:off x="7469352" y="3581208"/>
          <a:ext cx="4722647" cy="3143788"/>
        </p:xfrm>
        <a:graphic>
          <a:graphicData uri="http://schemas.openxmlformats.org/drawingml/2006/table">
            <a:tbl>
              <a:tblPr/>
              <a:tblGrid>
                <a:gridCol w="1415732">
                  <a:extLst>
                    <a:ext uri="{9D8B030D-6E8A-4147-A177-3AD203B41FA5}">
                      <a16:colId xmlns:a16="http://schemas.microsoft.com/office/drawing/2014/main" val="2340207979"/>
                    </a:ext>
                  </a:extLst>
                </a:gridCol>
                <a:gridCol w="3306915">
                  <a:extLst>
                    <a:ext uri="{9D8B030D-6E8A-4147-A177-3AD203B41FA5}">
                      <a16:colId xmlns:a16="http://schemas.microsoft.com/office/drawing/2014/main" val="3916782922"/>
                    </a:ext>
                  </a:extLst>
                </a:gridCol>
              </a:tblGrid>
              <a:tr h="350391">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16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1600" b="0" i="0" u="none" strike="noStrike" cap="none" normalizeH="0" baseline="0" dirty="0" smtClean="0">
                          <a:ln>
                            <a:noFill/>
                          </a:ln>
                          <a:solidFill>
                            <a:srgbClr val="39434C"/>
                          </a:solidFill>
                          <a:effectLst/>
                          <a:latin typeface="Arial" panose="020B0604020202020204" pitchFamily="34" charset="0"/>
                          <a:ea typeface="Roboto-Regular"/>
                        </a:rPr>
                        <a:t>6</a:t>
                      </a:r>
                      <a:r>
                        <a:rPr kumimoji="0" lang="zh-TW" altLang="zh-TW" sz="16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16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350391">
                <a:tc>
                  <a:txBody>
                    <a:bodyPr/>
                    <a:lstStyle/>
                    <a:p>
                      <a:pPr algn="l" fontAlgn="b"/>
                      <a:r>
                        <a:rPr lang="en-US" sz="16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350391">
                <a:tc>
                  <a:txBody>
                    <a:bodyPr/>
                    <a:lstStyle/>
                    <a:p>
                      <a:pPr fontAlgn="t"/>
                      <a:r>
                        <a:rPr lang="en-US" altLang="zh-TW" sz="1600" b="0" i="0" u="none" strike="noStrike" kern="1200" dirty="0" smtClean="0">
                          <a:solidFill>
                            <a:schemeClr val="tx1"/>
                          </a:solidFill>
                          <a:effectLst/>
                          <a:latin typeface="+mn-lt"/>
                          <a:ea typeface="+mn-ea"/>
                          <a:cs typeface="+mn-cs"/>
                          <a:hlinkClick r:id="rId5"/>
                        </a:rPr>
                        <a:t>T1584.001</a:t>
                      </a:r>
                      <a:endParaRPr lang="en-US" sz="16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u="none" strike="noStrike" dirty="0" smtClean="0">
                          <a:solidFill>
                            <a:srgbClr val="4F7CAC"/>
                          </a:solidFill>
                          <a:effectLst/>
                          <a:hlinkClick r:id="rId5"/>
                        </a:rPr>
                        <a:t>Domains</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350391">
                <a:tc>
                  <a:txBody>
                    <a:bodyPr/>
                    <a:lstStyle/>
                    <a:p>
                      <a:pPr fontAlgn="t"/>
                      <a:r>
                        <a:rPr lang="en-US" altLang="zh-TW" sz="1600" b="0" i="0" u="none" strike="noStrike" kern="1200" dirty="0" smtClean="0">
                          <a:solidFill>
                            <a:schemeClr val="tx1"/>
                          </a:solidFill>
                          <a:effectLst/>
                          <a:latin typeface="+mn-lt"/>
                          <a:ea typeface="+mn-ea"/>
                          <a:cs typeface="+mn-cs"/>
                          <a:hlinkClick r:id="rId6"/>
                        </a:rPr>
                        <a:t>T1584.002</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6"/>
                        </a:rPr>
                        <a:t>DNS Server</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350391">
                <a:tc>
                  <a:txBody>
                    <a:bodyPr/>
                    <a:lstStyle/>
                    <a:p>
                      <a:pPr fontAlgn="t"/>
                      <a:r>
                        <a:rPr lang="en-US" altLang="zh-TW" sz="1600" b="0" i="0" u="none" strike="noStrike" kern="1200" dirty="0" smtClean="0">
                          <a:solidFill>
                            <a:schemeClr val="tx1"/>
                          </a:solidFill>
                          <a:effectLst/>
                          <a:latin typeface="+mn-lt"/>
                          <a:ea typeface="+mn-ea"/>
                          <a:cs typeface="+mn-cs"/>
                          <a:hlinkClick r:id="rId7"/>
                        </a:rPr>
                        <a:t>T1584.003</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7"/>
                        </a:rPr>
                        <a:t>Virtual Private Server</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8"/>
                        </a:rPr>
                        <a:t>T1584.004</a:t>
                      </a:r>
                      <a:endParaRPr lang="en-US" altLang="zh-TW" sz="16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8"/>
                        </a:rPr>
                        <a:t>Server</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9675474"/>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9"/>
                        </a:rPr>
                        <a:t>T1584.005</a:t>
                      </a:r>
                      <a:endParaRPr lang="en-US" altLang="zh-TW" sz="16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9"/>
                        </a:rPr>
                        <a:t>Botnet</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4702076"/>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10"/>
                        </a:rPr>
                        <a:t>T1584.006</a:t>
                      </a:r>
                      <a:endParaRPr lang="en-US" altLang="zh-TW" sz="16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10"/>
                        </a:rPr>
                        <a:t>Web Services</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917720"/>
                  </a:ext>
                </a:extLst>
              </a:tr>
              <a:tr h="34066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11"/>
                        </a:rPr>
                        <a:t>T1584.007</a:t>
                      </a:r>
                      <a:endParaRPr lang="en-US" altLang="zh-TW" sz="1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err="1" smtClean="0">
                          <a:solidFill>
                            <a:schemeClr val="tx1"/>
                          </a:solidFill>
                          <a:effectLst/>
                          <a:latin typeface="+mn-lt"/>
                          <a:ea typeface="+mn-ea"/>
                          <a:cs typeface="+mn-cs"/>
                          <a:hlinkClick r:id="rId11"/>
                        </a:rPr>
                        <a:t>Serverless</a:t>
                      </a:r>
                      <a:endParaRPr lang="en-US" sz="11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8970281"/>
                  </a:ext>
                </a:extLst>
              </a:tr>
            </a:tbl>
          </a:graphicData>
        </a:graphic>
      </p:graphicFrame>
    </p:spTree>
    <p:extLst>
      <p:ext uri="{BB962C8B-B14F-4D97-AF65-F5344CB8AC3E}">
        <p14:creationId xmlns:p14="http://schemas.microsoft.com/office/powerpoint/2010/main" val="36742817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63407"/>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4" name="表格 3"/>
          <p:cNvGraphicFramePr>
            <a:graphicFrameLocks noGrp="1"/>
          </p:cNvGraphicFramePr>
          <p:nvPr>
            <p:extLst>
              <p:ext uri="{D42A27DB-BD31-4B8C-83A1-F6EECF244321}">
                <p14:modId xmlns:p14="http://schemas.microsoft.com/office/powerpoint/2010/main" val="1567375379"/>
              </p:ext>
            </p:extLst>
          </p:nvPr>
        </p:nvGraphicFramePr>
        <p:xfrm>
          <a:off x="146223" y="2665580"/>
          <a:ext cx="11804985" cy="1478860"/>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270220">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145709">
                <a:tc>
                  <a:txBody>
                    <a:bodyPr/>
                    <a:lstStyle/>
                    <a:p>
                      <a:pPr fontAlgn="t"/>
                      <a:r>
                        <a:rPr lang="en-US" sz="1400" b="1" u="none" strike="noStrike" dirty="0">
                          <a:solidFill>
                            <a:srgbClr val="4F7CAC"/>
                          </a:solidFill>
                          <a:effectLst/>
                          <a:hlinkClick r:id="rId2"/>
                        </a:rPr>
                        <a:t>M1056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400" b="1" u="none" strike="noStrike" dirty="0">
                          <a:solidFill>
                            <a:srgbClr val="4F7CAC"/>
                          </a:solidFill>
                          <a:effectLst/>
                          <a:hlinkClick r:id="rId2"/>
                        </a:rPr>
                        <a:t>Pre-compromise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sz="1400" b="1" dirty="0">
                          <a:effectLst/>
                        </a:rPr>
                        <a:t>This technique cannot be easily mitigated with preventive controls since it is based on behaviors</a:t>
                      </a:r>
                      <a:r>
                        <a:rPr lang="zh-TW" altLang="en-US" sz="1400" b="1" dirty="0">
                          <a:effectLst/>
                        </a:rPr>
                        <a:t> </a:t>
                      </a:r>
                      <a:r>
                        <a:rPr lang="en-US" sz="1400" b="1" dirty="0">
                          <a:effectLst/>
                        </a:rPr>
                        <a:t>performed outside of the scope of enterprise defenses and controls. </a:t>
                      </a:r>
                      <a:r>
                        <a:rPr lang="zh-TW" altLang="en-US" sz="1400" b="1" i="0" kern="1200" dirty="0">
                          <a:solidFill>
                            <a:schemeClr val="tx1"/>
                          </a:solidFill>
                          <a:effectLst/>
                          <a:latin typeface="+mn-lt"/>
                          <a:ea typeface="+mn-ea"/>
                          <a:cs typeface="+mn-cs"/>
                        </a:rPr>
                        <a:t>這種技術無法通過預防性控制輕鬆緩解，因為它基於在企業防禦和控制範圍之外執行的行為</a:t>
                      </a:r>
                      <a:r>
                        <a:rPr lang="zh-TW" altLang="en-US" sz="1800" b="1" i="0" kern="1200" dirty="0">
                          <a:solidFill>
                            <a:schemeClr val="tx1"/>
                          </a:solidFill>
                          <a:effectLst/>
                          <a:latin typeface="+mn-lt"/>
                          <a:ea typeface="+mn-ea"/>
                          <a:cs typeface="+mn-cs"/>
                        </a:rPr>
                        <a:t>。</a:t>
                      </a:r>
                      <a:endParaRPr lang="en-US" altLang="zh-TW" sz="1800" b="1" i="0" kern="1200" dirty="0">
                        <a:solidFill>
                          <a:schemeClr val="tx1"/>
                        </a:solidFill>
                        <a:effectLst/>
                        <a:latin typeface="+mn-lt"/>
                        <a:ea typeface="+mn-ea"/>
                        <a:cs typeface="+mn-cs"/>
                      </a:endParaRPr>
                    </a:p>
                    <a:p>
                      <a:pPr marL="285750" indent="-285750" fontAlgn="t">
                        <a:buFont typeface="Wingdings" panose="05000000000000000000" pitchFamily="2" charset="2"/>
                        <a:buChar char="n"/>
                      </a:pPr>
                      <a:r>
                        <a:rPr lang="en-US" sz="1400" b="1" dirty="0">
                          <a:effectLst/>
                        </a:rPr>
                        <a:t>Efforts should focus on minimizing the amount and sensitivity of data available to external parties.</a:t>
                      </a:r>
                      <a:r>
                        <a:rPr lang="zh-TW" altLang="en-US" sz="1400" b="1" i="0" kern="1200" dirty="0">
                          <a:solidFill>
                            <a:schemeClr val="tx1"/>
                          </a:solidFill>
                          <a:effectLst/>
                          <a:latin typeface="+mn-lt"/>
                          <a:ea typeface="+mn-ea"/>
                          <a:cs typeface="+mn-cs"/>
                        </a:rPr>
                        <a:t>應重點努力最大限度地減少外部各方可用數據的數量和敏感性。</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6" name="矩形 5"/>
          <p:cNvSpPr/>
          <p:nvPr/>
        </p:nvSpPr>
        <p:spPr>
          <a:xfrm>
            <a:off x="0" y="83683"/>
            <a:ext cx="12391021" cy="1077218"/>
          </a:xfrm>
          <a:prstGeom prst="rect">
            <a:avLst/>
          </a:prstGeom>
        </p:spPr>
        <p:txBody>
          <a:bodyPr wrap="none">
            <a:spAutoFit/>
          </a:bodyPr>
          <a:lstStyle/>
          <a:p>
            <a:r>
              <a:rPr lang="en-US" altLang="zh-TW" sz="3200" dirty="0" smtClean="0"/>
              <a:t>1.</a:t>
            </a:r>
            <a:r>
              <a:rPr lang="zh-TW" altLang="en-US" sz="3200" dirty="0"/>
              <a:t>資源開發</a:t>
            </a:r>
            <a:r>
              <a:rPr lang="en-US" altLang="zh-TW" sz="3200" dirty="0"/>
              <a:t>Resource Development</a:t>
            </a:r>
            <a:r>
              <a:rPr lang="zh-TW" altLang="en-US" sz="3200" dirty="0" smtClean="0"/>
              <a:t>戰術</a:t>
            </a:r>
            <a:r>
              <a:rPr lang="en-US" altLang="zh-TW" sz="3200" dirty="0" smtClean="0"/>
              <a:t>| </a:t>
            </a:r>
          </a:p>
          <a:p>
            <a:r>
              <a:rPr lang="en-US" altLang="zh-TW" sz="3200" dirty="0"/>
              <a:t>	</a:t>
            </a:r>
            <a:r>
              <a:rPr lang="en-US" altLang="zh-TW" sz="3200" dirty="0" smtClean="0"/>
              <a:t>											</a:t>
            </a:r>
            <a:r>
              <a:rPr lang="en-US" altLang="zh-TW" sz="2000" dirty="0" smtClean="0"/>
              <a:t>1.</a:t>
            </a:r>
            <a:r>
              <a:rPr lang="zh-TW" altLang="en-US" sz="2000" dirty="0"/>
              <a:t>損害基礎設施 </a:t>
            </a:r>
            <a:r>
              <a:rPr lang="en-US" altLang="zh-TW" sz="2000" dirty="0"/>
              <a:t>Compromise Infrastructure </a:t>
            </a:r>
            <a:r>
              <a:rPr lang="en-US" altLang="zh-TW" sz="2000" dirty="0" smtClean="0"/>
              <a:t>T1584 </a:t>
            </a:r>
            <a:r>
              <a:rPr lang="en-US" altLang="zh-TW" sz="2000" dirty="0"/>
              <a:t>(7)</a:t>
            </a:r>
            <a:r>
              <a:rPr lang="zh-TW" altLang="en-US" sz="2000" dirty="0" smtClean="0"/>
              <a:t>技術</a:t>
            </a:r>
            <a:endParaRPr lang="zh-TW" altLang="en-US" sz="2000" dirty="0"/>
          </a:p>
        </p:txBody>
      </p:sp>
      <p:sp>
        <p:nvSpPr>
          <p:cNvPr id="7" name="投影片編號版面配置區 6"/>
          <p:cNvSpPr>
            <a:spLocks noGrp="1"/>
          </p:cNvSpPr>
          <p:nvPr>
            <p:ph type="sldNum" sz="quarter" idx="12"/>
          </p:nvPr>
        </p:nvSpPr>
        <p:spPr/>
        <p:txBody>
          <a:bodyPr/>
          <a:lstStyle/>
          <a:p>
            <a:fld id="{D16C3A51-89D0-4E4D-AA61-5A30A561532A}" type="slidenum">
              <a:rPr lang="zh-TW" altLang="en-US" smtClean="0"/>
              <a:t>12</a:t>
            </a:fld>
            <a:endParaRPr lang="zh-TW" altLang="en-US"/>
          </a:p>
        </p:txBody>
      </p:sp>
    </p:spTree>
    <p:extLst>
      <p:ext uri="{BB962C8B-B14F-4D97-AF65-F5344CB8AC3E}">
        <p14:creationId xmlns:p14="http://schemas.microsoft.com/office/powerpoint/2010/main" val="26764250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13</a:t>
            </a:fld>
            <a:endParaRPr lang="zh-TW" altLang="en-US"/>
          </a:p>
        </p:txBody>
      </p:sp>
      <p:sp>
        <p:nvSpPr>
          <p:cNvPr id="4" name="矩形 3"/>
          <p:cNvSpPr/>
          <p:nvPr/>
        </p:nvSpPr>
        <p:spPr>
          <a:xfrm>
            <a:off x="0" y="-73922"/>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461428114"/>
              </p:ext>
            </p:extLst>
          </p:nvPr>
        </p:nvGraphicFramePr>
        <p:xfrm>
          <a:off x="0" y="444351"/>
          <a:ext cx="12191999" cy="7081438"/>
        </p:xfrm>
        <a:graphic>
          <a:graphicData uri="http://schemas.openxmlformats.org/drawingml/2006/table">
            <a:tbl>
              <a:tblPr/>
              <a:tblGrid>
                <a:gridCol w="803166">
                  <a:extLst>
                    <a:ext uri="{9D8B030D-6E8A-4147-A177-3AD203B41FA5}">
                      <a16:colId xmlns:a16="http://schemas.microsoft.com/office/drawing/2014/main" val="906928145"/>
                    </a:ext>
                  </a:extLst>
                </a:gridCol>
                <a:gridCol w="1382225">
                  <a:extLst>
                    <a:ext uri="{9D8B030D-6E8A-4147-A177-3AD203B41FA5}">
                      <a16:colId xmlns:a16="http://schemas.microsoft.com/office/drawing/2014/main" val="515423261"/>
                    </a:ext>
                  </a:extLst>
                </a:gridCol>
                <a:gridCol w="1640391">
                  <a:extLst>
                    <a:ext uri="{9D8B030D-6E8A-4147-A177-3AD203B41FA5}">
                      <a16:colId xmlns:a16="http://schemas.microsoft.com/office/drawing/2014/main" val="951650634"/>
                    </a:ext>
                  </a:extLst>
                </a:gridCol>
                <a:gridCol w="8366217">
                  <a:extLst>
                    <a:ext uri="{9D8B030D-6E8A-4147-A177-3AD203B41FA5}">
                      <a16:colId xmlns:a16="http://schemas.microsoft.com/office/drawing/2014/main" val="1647455623"/>
                    </a:ext>
                  </a:extLst>
                </a:gridCol>
              </a:tblGrid>
              <a:tr h="170552">
                <a:tc>
                  <a:txBody>
                    <a:bodyPr/>
                    <a:lstStyle/>
                    <a:p>
                      <a:pPr algn="l" fontAlgn="b"/>
                      <a:r>
                        <a:rPr lang="en-US" sz="1400" b="1" dirty="0">
                          <a:effectLst>
                            <a:outerShdw blurRad="38100" dist="38100" dir="2700000" algn="tl">
                              <a:srgbClr val="000000">
                                <a:alpha val="43137"/>
                              </a:srgbClr>
                            </a:outerShdw>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714044">
                <a:tc rowSpan="3">
                  <a:txBody>
                    <a:bodyPr/>
                    <a:lstStyle/>
                    <a:p>
                      <a:pPr fontAlgn="t"/>
                      <a:r>
                        <a:rPr lang="en-US" altLang="zh-TW" sz="1400" b="0" i="0" u="none" strike="noStrike" dirty="0" smtClean="0">
                          <a:solidFill>
                            <a:srgbClr val="4F7CAC"/>
                          </a:solidFill>
                          <a:effectLst/>
                          <a:latin typeface="Roboto-Regular"/>
                          <a:hlinkClick r:id="rId2"/>
                        </a:rPr>
                        <a:t>DS0038</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3">
                  <a:txBody>
                    <a:bodyPr/>
                    <a:lstStyle/>
                    <a:p>
                      <a:pPr fontAlgn="t"/>
                      <a:r>
                        <a:rPr lang="en-US" altLang="zh-TW" sz="1400" b="0" i="0" u="none" strike="noStrike" dirty="0" smtClean="0">
                          <a:solidFill>
                            <a:srgbClr val="4F7CAC"/>
                          </a:solidFill>
                          <a:effectLst/>
                          <a:latin typeface="Roboto-Regular"/>
                          <a:hlinkClick r:id="rId2"/>
                        </a:rPr>
                        <a:t>Domain</a:t>
                      </a:r>
                      <a:r>
                        <a:rPr lang="en-US" altLang="zh-TW" sz="1400" b="0" i="0" u="none" strike="noStrike" baseline="0" dirty="0" smtClean="0">
                          <a:solidFill>
                            <a:srgbClr val="4F7CAC"/>
                          </a:solidFill>
                          <a:effectLst/>
                          <a:latin typeface="Roboto-Regular"/>
                          <a:hlinkClick r:id="rId2"/>
                        </a:rPr>
                        <a:t> </a:t>
                      </a:r>
                      <a:r>
                        <a:rPr lang="en-US" altLang="zh-TW" sz="1400" b="0" i="0" u="none" strike="noStrike" dirty="0" smtClean="0">
                          <a:solidFill>
                            <a:srgbClr val="4F7CAC"/>
                          </a:solidFill>
                          <a:effectLst/>
                          <a:latin typeface="Roboto-Regular"/>
                          <a:hlinkClick r:id="rId2"/>
                        </a:rPr>
                        <a:t>Name</a:t>
                      </a:r>
                      <a:r>
                        <a:rPr lang="zh-TW" altLang="en-US" sz="1400" b="1" dirty="0" smtClean="0">
                          <a:effectLst/>
                        </a:rPr>
                        <a:t>網域</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400" b="0" i="0" u="none" strike="noStrike" dirty="0" smtClean="0">
                          <a:solidFill>
                            <a:srgbClr val="4F7CAC"/>
                          </a:solidFill>
                          <a:effectLst/>
                          <a:latin typeface="Roboto-Regular"/>
                          <a:hlinkClick r:id="rId3"/>
                        </a:rPr>
                        <a:t>Active DNS</a:t>
                      </a:r>
                      <a:endParaRPr lang="en-US" altLang="zh-TW" sz="1400" b="0" i="0" u="none" strike="noStrike" dirty="0" smtClean="0">
                        <a:solidFill>
                          <a:srgbClr val="4F7CAC"/>
                        </a:solidFill>
                        <a:effectLst/>
                        <a:latin typeface="Roboto-Regular"/>
                      </a:endParaRPr>
                    </a:p>
                    <a:p>
                      <a:pPr fontAlgn="t"/>
                      <a:r>
                        <a:rPr lang="zh-TW" altLang="en-US" sz="1400" b="1" dirty="0" smtClean="0">
                          <a:effectLst/>
                        </a:rPr>
                        <a:t>網絡流量內容</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1" dirty="0" smtClean="0">
                          <a:effectLst/>
                        </a:rPr>
                        <a:t>Monitor for queried domain name system (DNS) registry data that may compromise third-party infrastructure that can be used during targeting. Detection efforts may be focused on related stages of the adversary lifecycle, such as during Command and Control.</a:t>
                      </a:r>
                      <a:r>
                        <a:rPr lang="zh-TW" altLang="en-US" sz="1400" b="1" dirty="0" smtClean="0">
                          <a:effectLst/>
                        </a:rPr>
                        <a:t>監視查詢的網域名稱系統 </a:t>
                      </a:r>
                      <a:r>
                        <a:rPr lang="en-US" altLang="zh-TW" sz="1400" b="1" dirty="0" smtClean="0">
                          <a:effectLst/>
                        </a:rPr>
                        <a:t>(DNS) </a:t>
                      </a:r>
                      <a:r>
                        <a:rPr lang="zh-TW" altLang="en-US" sz="1400" b="1" dirty="0" smtClean="0">
                          <a:effectLst/>
                        </a:rPr>
                        <a:t>註冊表數據，這些數據可能會損害可在定位過程中使用的第三方基礎設施。檢測工作可能集中在對手生命週期的相關階段，例如在命令和控制期間。</a:t>
                      </a:r>
                      <a:endParaRPr lang="en-US" altLang="zh-TW"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679196">
                <a:tc vMerge="1">
                  <a:txBody>
                    <a:bodyPr/>
                    <a:lstStyle/>
                    <a:p>
                      <a:endParaRPr lang="zh-TW" altLang="en-US"/>
                    </a:p>
                  </a:txBody>
                  <a:tcPr/>
                </a:tc>
                <a:tc vMerge="1">
                  <a:txBody>
                    <a:bodyPr/>
                    <a:lstStyle/>
                    <a:p>
                      <a:endParaRPr lang="zh-TW" altLang="en-US"/>
                    </a:p>
                  </a:txBody>
                  <a:tcPr/>
                </a:tc>
                <a:tc>
                  <a:txBody>
                    <a:bodyPr/>
                    <a:lstStyle/>
                    <a:p>
                      <a:pPr fontAlgn="t"/>
                      <a:r>
                        <a:rPr lang="en-US" altLang="zh-TW" sz="1400" b="0" i="0" u="none" strike="noStrike" dirty="0" smtClean="0">
                          <a:solidFill>
                            <a:srgbClr val="4F7CAC"/>
                          </a:solidFill>
                          <a:effectLst/>
                          <a:latin typeface="Roboto-Regular"/>
                          <a:hlinkClick r:id="rId4"/>
                        </a:rPr>
                        <a:t>Domain Registration</a:t>
                      </a:r>
                      <a:endParaRPr lang="en-US" altLang="zh-TW" sz="1400" b="0" i="0" u="none" strike="noStrike" dirty="0" smtClean="0">
                        <a:solidFill>
                          <a:srgbClr val="4F7CAC"/>
                        </a:solidFill>
                        <a:effectLst/>
                        <a:latin typeface="Roboto-Regular"/>
                      </a:endParaRPr>
                    </a:p>
                    <a:p>
                      <a:pPr fontAlgn="t"/>
                      <a:r>
                        <a:rPr lang="zh-TW" altLang="en-US" sz="1400" b="1" dirty="0" smtClean="0">
                          <a:effectLst/>
                        </a:rPr>
                        <a:t>域名註冊</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a:buFont typeface="Wingdings" panose="05000000000000000000" pitchFamily="2" charset="2"/>
                        <a:buChar char="n"/>
                      </a:pPr>
                      <a:r>
                        <a:rPr lang="en-US" altLang="zh-TW" sz="1400" b="1" dirty="0" smtClean="0">
                          <a:latin typeface="+mn-lt"/>
                        </a:rPr>
                        <a:t>Consider monitoring for anomalous changes to domain registrant information and/or domain resolution information that may indicate the compromise of a domain. Efforts may need to be tailored to specific domains of interest as benign registration and resolution changes are a common occurrence on the internet.</a:t>
                      </a:r>
                      <a:r>
                        <a:rPr lang="zh-TW" altLang="en-US" sz="1400" b="1" dirty="0" smtClean="0">
                          <a:latin typeface="+mn-lt"/>
                        </a:rPr>
                        <a:t>考慮監視域註冊者資訊和</a:t>
                      </a:r>
                      <a:r>
                        <a:rPr lang="en-US" altLang="zh-TW" sz="1400" b="1" dirty="0" smtClean="0">
                          <a:latin typeface="+mn-lt"/>
                        </a:rPr>
                        <a:t>/</a:t>
                      </a:r>
                      <a:r>
                        <a:rPr lang="zh-TW" altLang="en-US" sz="1400" b="1" dirty="0" smtClean="0">
                          <a:latin typeface="+mn-lt"/>
                        </a:rPr>
                        <a:t>或網域解析資訊的異常更改，這些更改可能表示網域受到威脅。由於良性註冊和解析度變更在網路上很常見，因此可能需要針對特定的興趣領域進行調整。</a:t>
                      </a:r>
                      <a:endParaRPr lang="zh-TW" altLang="en-US" sz="1400" b="1" dirty="0">
                        <a:latin typeface="+mn-l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07240701"/>
                  </a:ext>
                </a:extLst>
              </a:tr>
              <a:tr h="483881">
                <a:tc vMerge="1">
                  <a:txBody>
                    <a:bodyPr/>
                    <a:lstStyle/>
                    <a:p>
                      <a:endParaRPr lang="zh-TW" altLang="en-US"/>
                    </a:p>
                  </a:txBody>
                  <a:tcPr/>
                </a:tc>
                <a:tc vMerge="1">
                  <a:txBody>
                    <a:bodyPr/>
                    <a:lstStyle/>
                    <a:p>
                      <a:endParaRPr lang="zh-TW" altLang="en-US"/>
                    </a:p>
                  </a:txBody>
                  <a:tcPr/>
                </a:tc>
                <a:tc>
                  <a:txBody>
                    <a:bodyPr/>
                    <a:lstStyle/>
                    <a:p>
                      <a:pPr fontAlgn="t"/>
                      <a:r>
                        <a:rPr lang="en-US" sz="1400" u="none" strike="noStrike" dirty="0" smtClean="0">
                          <a:solidFill>
                            <a:srgbClr val="4F7CAC"/>
                          </a:solidFill>
                          <a:effectLst/>
                          <a:hlinkClick r:id="rId5"/>
                        </a:rPr>
                        <a:t>Passive DNS</a:t>
                      </a:r>
                      <a:endParaRPr lang="en-US" sz="1400" u="none" strike="noStrike" dirty="0" smtClean="0">
                        <a:solidFill>
                          <a:srgbClr val="4F7CAC"/>
                        </a:solidFill>
                        <a:effectLst/>
                      </a:endParaRPr>
                    </a:p>
                    <a:p>
                      <a:pPr fontAlgn="t"/>
                      <a:r>
                        <a:rPr lang="zh-TW" altLang="en-US" sz="1400" b="1" dirty="0" smtClean="0">
                          <a:effectLst/>
                        </a:rPr>
                        <a:t>被動</a:t>
                      </a:r>
                      <a:r>
                        <a:rPr lang="en-US" sz="1400" b="1" dirty="0" smtClean="0">
                          <a:effectLst/>
                        </a:rPr>
                        <a:t>DNS</a:t>
                      </a:r>
                      <a:endParaRPr lang="en-US" sz="1400" b="1"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a:buFont typeface="Wingdings" panose="05000000000000000000" pitchFamily="2" charset="2"/>
                        <a:buChar char="n"/>
                      </a:pPr>
                      <a:r>
                        <a:rPr lang="en-US" altLang="zh-TW" sz="1400" b="1" i="0" kern="1200" dirty="0" smtClean="0">
                          <a:solidFill>
                            <a:schemeClr val="tx1"/>
                          </a:solidFill>
                          <a:effectLst/>
                          <a:latin typeface="+mn-lt"/>
                          <a:ea typeface="+mn-ea"/>
                          <a:cs typeface="+mn-cs"/>
                        </a:rPr>
                        <a:t>Monitor for logged domain name system (DNS) data that may compromise third-party infrastructure that can be used during targeting. Detection efforts may be focused on related stages of the adversary lifecycle, such as during Command and Control</a:t>
                      </a:r>
                      <a:r>
                        <a:rPr lang="en-US" altLang="zh-TW" sz="1800" b="0" i="0" kern="1200" dirty="0" smtClean="0">
                          <a:solidFill>
                            <a:schemeClr val="tx1"/>
                          </a:solidFill>
                          <a:effectLst/>
                          <a:latin typeface="+mn-lt"/>
                          <a:ea typeface="+mn-ea"/>
                          <a:cs typeface="+mn-cs"/>
                        </a:rPr>
                        <a:t>.</a:t>
                      </a:r>
                      <a:r>
                        <a:rPr lang="zh-TW" altLang="en-US" sz="1400" b="1" i="0" kern="1200" dirty="0" smtClean="0">
                          <a:solidFill>
                            <a:schemeClr val="tx1"/>
                          </a:solidFill>
                          <a:effectLst/>
                          <a:latin typeface="+mn-ea"/>
                          <a:ea typeface="+mn-ea"/>
                          <a:cs typeface="+mn-cs"/>
                        </a:rPr>
                        <a:t>監控記錄的域名系統 </a:t>
                      </a:r>
                      <a:r>
                        <a:rPr lang="en-US" altLang="zh-TW" sz="1400" b="1" i="0" kern="1200" dirty="0" smtClean="0">
                          <a:solidFill>
                            <a:schemeClr val="tx1"/>
                          </a:solidFill>
                          <a:effectLst/>
                          <a:latin typeface="+mn-ea"/>
                          <a:ea typeface="+mn-ea"/>
                          <a:cs typeface="+mn-cs"/>
                        </a:rPr>
                        <a:t>(DNS) </a:t>
                      </a:r>
                      <a:r>
                        <a:rPr lang="zh-TW" altLang="en-US" sz="1400" b="1" i="0" kern="1200" dirty="0" smtClean="0">
                          <a:solidFill>
                            <a:schemeClr val="tx1"/>
                          </a:solidFill>
                          <a:effectLst/>
                          <a:latin typeface="+mn-ea"/>
                          <a:ea typeface="+mn-ea"/>
                          <a:cs typeface="+mn-cs"/>
                        </a:rPr>
                        <a:t>數據，這些數據可能會損害可在定位過程中使用的第三方基礎設施。檢測工作可能集中在對手生命週期的相關階段，例如在命令和控制期間。</a:t>
                      </a:r>
                      <a:endParaRPr lang="zh-TW" altLang="en-US" sz="1400" b="1" dirty="0">
                        <a:latin typeface="+mn-ea"/>
                        <a:ea typeface="+mn-ea"/>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85537242"/>
                  </a:ext>
                </a:extLst>
              </a:tr>
              <a:tr h="483260">
                <a:tc rowSpan="2">
                  <a:txBody>
                    <a:bodyPr/>
                    <a:lstStyle/>
                    <a:p>
                      <a:pPr fontAlgn="t"/>
                      <a:r>
                        <a:rPr lang="en-US" altLang="zh-TW" sz="1400" b="0" i="0" u="none" strike="noStrike" dirty="0" smtClean="0">
                          <a:solidFill>
                            <a:srgbClr val="4F7CAC"/>
                          </a:solidFill>
                          <a:effectLst/>
                          <a:latin typeface="Roboto-Regular"/>
                          <a:hlinkClick r:id="rId6"/>
                        </a:rPr>
                        <a:t>DS0035</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400" b="0" i="0" u="none" strike="noStrike" dirty="0" smtClean="0">
                          <a:solidFill>
                            <a:srgbClr val="4F7CAC"/>
                          </a:solidFill>
                          <a:effectLst/>
                          <a:latin typeface="Roboto-Regular"/>
                          <a:hlinkClick r:id="rId6"/>
                        </a:rPr>
                        <a:t>Internet Scan</a:t>
                      </a:r>
                      <a:endParaRPr lang="en-US" altLang="zh-TW" sz="1400" b="0" i="0" u="none" strike="noStrike" dirty="0" smtClean="0">
                        <a:solidFill>
                          <a:srgbClr val="4F7CAC"/>
                        </a:solidFill>
                        <a:effectLst/>
                        <a:latin typeface="Roboto-Regular"/>
                      </a:endParaRPr>
                    </a:p>
                    <a:p>
                      <a:pPr fontAlgn="t"/>
                      <a:r>
                        <a:rPr lang="zh-TW" altLang="en-US" sz="1400" b="1" dirty="0" smtClean="0">
                          <a:effectLst/>
                        </a:rPr>
                        <a:t>網路掃描</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400" b="0" i="0" u="none" strike="noStrike" dirty="0" smtClean="0">
                          <a:solidFill>
                            <a:srgbClr val="4F7CAC"/>
                          </a:solidFill>
                          <a:effectLst/>
                          <a:latin typeface="Roboto-Regular"/>
                          <a:hlinkClick r:id="rId7"/>
                        </a:rPr>
                        <a:t>Response Content</a:t>
                      </a:r>
                      <a:endParaRPr lang="en-US" altLang="zh-TW" sz="1400" b="0" i="0" u="none" strike="noStrike" dirty="0" smtClean="0">
                        <a:solidFill>
                          <a:srgbClr val="4F7CAC"/>
                        </a:solidFill>
                        <a:effectLst/>
                        <a:latin typeface="Roboto-Regular"/>
                      </a:endParaRPr>
                    </a:p>
                    <a:p>
                      <a:pPr fontAlgn="t"/>
                      <a:r>
                        <a:rPr lang="zh-TW" altLang="en-US" sz="1400" b="1" u="none" strike="noStrike" dirty="0" smtClean="0">
                          <a:solidFill>
                            <a:schemeClr val="tx1"/>
                          </a:solidFill>
                          <a:effectLst/>
                        </a:rPr>
                        <a:t>回覆內容</a:t>
                      </a:r>
                      <a:endParaRPr lang="en-US" sz="1400" b="1" u="none" strike="noStrike" dirty="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sz="1400" b="1" dirty="0" smtClean="0">
                          <a:effectLst/>
                        </a:rPr>
                        <a:t>Once adversaries have provisioned compromised infrastructure (ex: a server for use in command and control), internet scans may help proactively discover compromised infrastructure. Consider looking for identifiable patterns such as services listening, certificates in use, SSL/TLS negotiation features, or other response artifacts associated with adversary C2 software</a:t>
                      </a:r>
                      <a:r>
                        <a:rPr lang="zh-TW" altLang="en-US" sz="1400" b="1" dirty="0" smtClean="0">
                          <a:effectLst/>
                        </a:rPr>
                        <a:t>一旦對手提供了受損的基礎設施（例如：用於命令和控制的伺服器），網路掃描可能有助於主動發現受損的基礎設施。考慮尋找可辨識的模式，例如服務偵聽、使用的憑證、</a:t>
                      </a:r>
                      <a:r>
                        <a:rPr lang="en-US" altLang="zh-TW" sz="1400" b="1" dirty="0" smtClean="0">
                          <a:effectLst/>
                        </a:rPr>
                        <a:t>SSL/TLS </a:t>
                      </a:r>
                      <a:r>
                        <a:rPr lang="zh-TW" altLang="en-US" sz="1400" b="1" dirty="0" smtClean="0">
                          <a:effectLst/>
                        </a:rPr>
                        <a:t>協商功能或與對手 </a:t>
                      </a:r>
                      <a:r>
                        <a:rPr lang="en-US" altLang="zh-TW" sz="1400" b="1" dirty="0" smtClean="0">
                          <a:effectLst/>
                        </a:rPr>
                        <a:t>C2 </a:t>
                      </a:r>
                      <a:r>
                        <a:rPr lang="zh-TW" altLang="en-US" sz="1400" b="1" dirty="0" smtClean="0">
                          <a:effectLst/>
                        </a:rPr>
                        <a:t>軟體相關的其他回應工件</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0352773"/>
                  </a:ext>
                </a:extLst>
              </a:tr>
              <a:tr h="483260">
                <a:tc vMerge="1">
                  <a:txBody>
                    <a:bodyPr/>
                    <a:lstStyle/>
                    <a:p>
                      <a:endParaRPr lang="zh-TW" altLang="en-US"/>
                    </a:p>
                  </a:txBody>
                  <a:tcPr/>
                </a:tc>
                <a:tc vMerge="1">
                  <a:txBody>
                    <a:bodyPr/>
                    <a:lstStyle/>
                    <a:p>
                      <a:endParaRPr lang="zh-TW" altLang="en-US"/>
                    </a:p>
                  </a:txBody>
                  <a:tcPr/>
                </a:tc>
                <a:tc>
                  <a:txBody>
                    <a:bodyPr/>
                    <a:lstStyle/>
                    <a:p>
                      <a:pPr fontAlgn="t"/>
                      <a:r>
                        <a:rPr lang="en-US" altLang="zh-TW" sz="1400" b="0" i="0" u="none" strike="noStrike" dirty="0" smtClean="0">
                          <a:solidFill>
                            <a:srgbClr val="4F7CAC"/>
                          </a:solidFill>
                          <a:effectLst/>
                          <a:latin typeface="Roboto-Regular"/>
                          <a:hlinkClick r:id="rId8"/>
                        </a:rPr>
                        <a:t>Response Metadata</a:t>
                      </a:r>
                      <a:endParaRPr lang="en-US" altLang="zh-TW" sz="1400" b="0" i="0" u="none" strike="noStrike" dirty="0" smtClean="0">
                        <a:solidFill>
                          <a:srgbClr val="4F7CAC"/>
                        </a:solidFill>
                        <a:effectLst/>
                        <a:latin typeface="Roboto-Regular"/>
                      </a:endParaRPr>
                    </a:p>
                    <a:p>
                      <a:pPr fontAlgn="t"/>
                      <a:r>
                        <a:rPr lang="zh-TW" altLang="en-US" sz="1400" b="1" u="none" strike="noStrike" dirty="0" smtClean="0">
                          <a:solidFill>
                            <a:schemeClr val="tx1"/>
                          </a:solidFill>
                          <a:effectLst/>
                        </a:rPr>
                        <a:t>響應元數據</a:t>
                      </a:r>
                      <a:endParaRPr lang="en-US" sz="1400" b="1" u="none" strike="noStrike" dirty="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sz="1400" b="1" dirty="0" smtClean="0">
                          <a:effectLst/>
                        </a:rPr>
                        <a:t>Monitor for contextual data about an Internet-facing resource gathered from a scan, such as running services or ports that may compromise third-party infrastructure that can be used during targeting. Detection efforts may be focused on related stages of the adversary lifecycle, such as during Command and Control.</a:t>
                      </a:r>
                      <a:r>
                        <a:rPr lang="zh-TW" altLang="en-US" sz="1400" b="1" dirty="0" smtClean="0">
                          <a:effectLst/>
                        </a:rPr>
                        <a:t>監視從掃描中收集的有關面向 </a:t>
                      </a:r>
                      <a:r>
                        <a:rPr lang="en-US" altLang="zh-TW" sz="1400" b="1" dirty="0" smtClean="0">
                          <a:effectLst/>
                        </a:rPr>
                        <a:t>Internet </a:t>
                      </a:r>
                      <a:r>
                        <a:rPr lang="zh-TW" altLang="en-US" sz="1400" b="1" dirty="0" smtClean="0">
                          <a:effectLst/>
                        </a:rPr>
                        <a:t>的資源的上下文數據，例如可能會損害在定位過程中使用的第三方基礎設施的正在運行的服務或連接埠。檢測工作可能集中在對手生命週期的相關階段，例如在命令和控制期間。</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8722337"/>
                  </a:ext>
                </a:extLst>
              </a:tr>
            </a:tbl>
          </a:graphicData>
        </a:graphic>
      </p:graphicFrame>
    </p:spTree>
    <p:extLst>
      <p:ext uri="{BB962C8B-B14F-4D97-AF65-F5344CB8AC3E}">
        <p14:creationId xmlns:p14="http://schemas.microsoft.com/office/powerpoint/2010/main" val="4232806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742352945"/>
              </p:ext>
            </p:extLst>
          </p:nvPr>
        </p:nvGraphicFramePr>
        <p:xfrm>
          <a:off x="6965973" y="3268683"/>
          <a:ext cx="4630281" cy="1981200"/>
        </p:xfrm>
        <a:graphic>
          <a:graphicData uri="http://schemas.openxmlformats.org/drawingml/2006/table">
            <a:tbl>
              <a:tblPr/>
              <a:tblGrid>
                <a:gridCol w="1741065">
                  <a:extLst>
                    <a:ext uri="{9D8B030D-6E8A-4147-A177-3AD203B41FA5}">
                      <a16:colId xmlns:a16="http://schemas.microsoft.com/office/drawing/2014/main" val="2340207979"/>
                    </a:ext>
                  </a:extLst>
                </a:gridCol>
                <a:gridCol w="2889216">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solidFill>
                            <a:srgbClr val="4F7CAC"/>
                          </a:solidFill>
                          <a:latin typeface="+mn-lt"/>
                          <a:hlinkClick r:id="rId2"/>
                        </a:rPr>
                        <a:t>T1566.001</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3"/>
                        </a:rPr>
                        <a:t>Spearphishing Attachment</a:t>
                      </a:r>
                      <a:endParaRPr lang="en-US" sz="16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solidFill>
                            <a:srgbClr val="4F7CAC"/>
                          </a:solidFill>
                          <a:latin typeface="+mn-lt"/>
                          <a:hlinkClick r:id="rId4"/>
                        </a:rPr>
                        <a:t>T1566.002</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5"/>
                        </a:rPr>
                        <a:t>Spearphishing Link</a:t>
                      </a:r>
                      <a:endParaRPr lang="en-US" sz="11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solidFill>
                            <a:srgbClr val="4F7CAC"/>
                          </a:solidFill>
                          <a:latin typeface="+mn-lt"/>
                          <a:hlinkClick r:id="rId6"/>
                        </a:rPr>
                        <a:t>T1566.003</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u="none" strike="noStrike" dirty="0" smtClean="0">
                          <a:solidFill>
                            <a:srgbClr val="4F7CAC"/>
                          </a:solidFill>
                          <a:effectLst/>
                          <a:hlinkClick r:id="rId7"/>
                        </a:rPr>
                        <a:t>Spearphishing </a:t>
                      </a:r>
                      <a:r>
                        <a:rPr lang="en-US" sz="1400" u="none" strike="noStrike" dirty="0">
                          <a:solidFill>
                            <a:srgbClr val="4F7CAC"/>
                          </a:solidFill>
                          <a:effectLst/>
                          <a:hlinkClick r:id="rId7"/>
                        </a:rPr>
                        <a:t>via Service</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bl>
          </a:graphicData>
        </a:graphic>
      </p:graphicFrame>
      <p:sp>
        <p:nvSpPr>
          <p:cNvPr id="4" name="矩形 3"/>
          <p:cNvSpPr/>
          <p:nvPr/>
        </p:nvSpPr>
        <p:spPr>
          <a:xfrm>
            <a:off x="0" y="-20184"/>
            <a:ext cx="10751661" cy="584775"/>
          </a:xfrm>
          <a:prstGeom prst="rect">
            <a:avLst/>
          </a:prstGeom>
        </p:spPr>
        <p:txBody>
          <a:bodyPr wrap="none">
            <a:spAutoFit/>
          </a:bodyPr>
          <a:lstStyle/>
          <a:p>
            <a:r>
              <a:rPr lang="en-US" altLang="zh-TW" sz="3200" dirty="0" smtClean="0"/>
              <a:t>1.</a:t>
            </a:r>
            <a:r>
              <a:rPr lang="zh-TW" altLang="en-US" sz="3200" dirty="0" smtClean="0"/>
              <a:t>初步訪問</a:t>
            </a:r>
            <a:r>
              <a:rPr lang="en-US" altLang="zh-TW" sz="3200" dirty="0" smtClean="0"/>
              <a:t>Initial Access</a:t>
            </a:r>
            <a:r>
              <a:rPr lang="zh-TW" altLang="en-US" sz="3200" dirty="0" smtClean="0"/>
              <a:t> 戰術</a:t>
            </a:r>
            <a:r>
              <a:rPr lang="en-US" altLang="zh-TW" sz="3200" dirty="0" smtClean="0"/>
              <a:t>| </a:t>
            </a:r>
            <a:r>
              <a:rPr lang="en-US" altLang="zh-TW" sz="2400" dirty="0" smtClean="0"/>
              <a:t>1.</a:t>
            </a:r>
            <a:r>
              <a:rPr lang="zh-TW" altLang="en-US" sz="2400" b="1" dirty="0" smtClean="0">
                <a:solidFill>
                  <a:srgbClr val="FF0000"/>
                </a:solidFill>
                <a:effectLst>
                  <a:outerShdw blurRad="38100" dist="38100" dir="2700000" algn="tl">
                    <a:srgbClr val="000000">
                      <a:alpha val="43137"/>
                    </a:srgbClr>
                  </a:outerShdw>
                </a:effectLst>
              </a:rPr>
              <a:t>網路釣魚 </a:t>
            </a:r>
            <a:r>
              <a:rPr lang="en-US" altLang="zh-TW" sz="2400" b="1" dirty="0" smtClean="0">
                <a:solidFill>
                  <a:srgbClr val="FF0000"/>
                </a:solidFill>
                <a:effectLst>
                  <a:outerShdw blurRad="38100" dist="38100" dir="2700000" algn="tl">
                    <a:srgbClr val="000000">
                      <a:alpha val="43137"/>
                    </a:srgbClr>
                  </a:outerShdw>
                </a:effectLst>
              </a:rPr>
              <a:t>Phishing </a:t>
            </a:r>
            <a:r>
              <a:rPr lang="en-US" altLang="zh-TW" sz="2400" dirty="0" smtClean="0"/>
              <a:t>T1566 (3)</a:t>
            </a:r>
            <a:r>
              <a:rPr lang="zh-TW" altLang="en-US" sz="2400" dirty="0" smtClean="0"/>
              <a:t>技術</a:t>
            </a:r>
            <a:endParaRPr lang="en-US" altLang="zh-TW" sz="2400" dirty="0"/>
          </a:p>
        </p:txBody>
      </p:sp>
      <p:sp>
        <p:nvSpPr>
          <p:cNvPr id="5" name="矩形 4"/>
          <p:cNvSpPr/>
          <p:nvPr/>
        </p:nvSpPr>
        <p:spPr>
          <a:xfrm>
            <a:off x="0" y="564591"/>
            <a:ext cx="6888784" cy="6340197"/>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會發送網路釣魚訊息以獲取受害者係統的存取權限</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所有</a:t>
            </a:r>
            <a:r>
              <a:rPr lang="zh-TW" altLang="en-US" dirty="0"/>
              <a:t>形式的網路釣魚都是透過電子方式進行的社會工程</a:t>
            </a:r>
            <a:r>
              <a:rPr lang="zh-TW" altLang="en-US" dirty="0" smtClean="0"/>
              <a:t>。</a:t>
            </a:r>
            <a:endParaRPr lang="en-US" altLang="zh-TW" dirty="0" smtClean="0"/>
          </a:p>
          <a:p>
            <a:r>
              <a:rPr lang="zh-TW" altLang="en-US" dirty="0" smtClean="0"/>
              <a:t>     網路</a:t>
            </a:r>
            <a:r>
              <a:rPr lang="zh-TW" altLang="en-US" dirty="0"/>
              <a:t>釣魚可以是有針對性的，稱為魚叉式網路釣魚</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在</a:t>
            </a:r>
            <a:r>
              <a:rPr lang="zh-TW" altLang="en-US" dirty="0"/>
              <a:t>魚叉式網路釣魚中，特定的個人、公司或產業將</a:t>
            </a:r>
            <a:r>
              <a:rPr lang="zh-TW" altLang="en-US" dirty="0" smtClean="0"/>
              <a:t>成為</a:t>
            </a:r>
            <a:endParaRPr lang="en-US" altLang="zh-TW" dirty="0" smtClean="0"/>
          </a:p>
          <a:p>
            <a:r>
              <a:rPr lang="en-US" altLang="zh-TW" dirty="0"/>
              <a:t>     </a:t>
            </a:r>
            <a:r>
              <a:rPr lang="en-US" altLang="zh-TW" dirty="0" smtClean="0"/>
              <a:t>Adversaries</a:t>
            </a:r>
            <a:r>
              <a:rPr lang="zh-TW" altLang="en-US" dirty="0" smtClean="0"/>
              <a:t>的</a:t>
            </a:r>
            <a:r>
              <a:rPr lang="zh-TW" altLang="en-US" dirty="0"/>
              <a:t>目標</a:t>
            </a:r>
            <a:r>
              <a:rPr lang="zh-TW" altLang="en-US" dirty="0" smtClean="0"/>
              <a:t>。</a:t>
            </a:r>
            <a:endParaRPr lang="en-US" altLang="zh-TW" dirty="0"/>
          </a:p>
          <a:p>
            <a:pPr marL="285750" indent="-285750">
              <a:buFont typeface="Wingdings" panose="05000000000000000000" pitchFamily="2" charset="2"/>
              <a:buChar char="n"/>
            </a:pPr>
            <a:r>
              <a:rPr lang="zh-TW" altLang="en-US" dirty="0" smtClean="0"/>
              <a:t>更</a:t>
            </a:r>
            <a:r>
              <a:rPr lang="zh-TW" altLang="en-US" dirty="0"/>
              <a:t>一般地說，對手可以進行非針對性的網路</a:t>
            </a:r>
            <a:r>
              <a:rPr lang="zh-TW" altLang="en-US" dirty="0" smtClean="0"/>
              <a:t>釣魚</a:t>
            </a:r>
            <a:endParaRPr lang="en-US" altLang="zh-TW" dirty="0" smtClean="0"/>
          </a:p>
          <a:p>
            <a:r>
              <a:rPr lang="zh-TW" altLang="en-US" dirty="0" smtClean="0"/>
              <a:t>     例如</a:t>
            </a:r>
            <a:r>
              <a:rPr lang="zh-TW" altLang="en-US" dirty="0"/>
              <a:t>大規模惡意軟體垃圾郵件活動</a:t>
            </a:r>
            <a:r>
              <a:rPr lang="zh-TW" altLang="en-US" dirty="0" smtClean="0"/>
              <a:t>。</a:t>
            </a:r>
            <a:endParaRPr lang="en-US" altLang="zh-TW" dirty="0" smtClean="0"/>
          </a:p>
          <a:p>
            <a:pPr marL="285750" indent="-285750">
              <a:buFont typeface="Wingdings" panose="05000000000000000000" pitchFamily="2" charset="2"/>
              <a:buChar char="n"/>
            </a:pPr>
            <a:r>
              <a:rPr lang="en-US" altLang="zh-TW" dirty="0"/>
              <a:t>Adversaries</a:t>
            </a:r>
            <a:r>
              <a:rPr lang="zh-TW" altLang="en-US" dirty="0" smtClean="0"/>
              <a:t>可能</a:t>
            </a:r>
            <a:r>
              <a:rPr lang="zh-TW" altLang="en-US" dirty="0"/>
              <a:t>會向受害者發送包含惡意附件或</a:t>
            </a:r>
            <a:r>
              <a:rPr lang="zh-TW" altLang="en-US" dirty="0" smtClean="0"/>
              <a:t>連結</a:t>
            </a:r>
            <a:endParaRPr lang="en-US" altLang="zh-TW" dirty="0" smtClean="0"/>
          </a:p>
          <a:p>
            <a:r>
              <a:rPr lang="zh-TW" altLang="en-US" dirty="0" smtClean="0"/>
              <a:t>    的</a:t>
            </a:r>
            <a:r>
              <a:rPr lang="zh-TW" altLang="en-US" dirty="0"/>
              <a:t>電子郵件，通常是為了在受害者係統上執行惡意程式碼</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網路</a:t>
            </a:r>
            <a:r>
              <a:rPr lang="zh-TW" altLang="en-US" dirty="0"/>
              <a:t>釣魚也可能透過社群媒體平台等第三方服務進行</a:t>
            </a:r>
            <a:r>
              <a:rPr lang="zh-TW" altLang="en-US" dirty="0" smtClean="0"/>
              <a:t>。</a:t>
            </a:r>
            <a:endParaRPr lang="en-US" altLang="zh-TW" dirty="0" smtClean="0"/>
          </a:p>
          <a:p>
            <a:r>
              <a:rPr lang="zh-TW" altLang="en-US" dirty="0" smtClean="0"/>
              <a:t>    網路</a:t>
            </a:r>
            <a:r>
              <a:rPr lang="zh-TW" altLang="en-US" dirty="0"/>
              <a:t>釣魚也可能涉及社會工程技術，例如冒充可信</a:t>
            </a:r>
            <a:r>
              <a:rPr lang="zh-TW" altLang="en-US" dirty="0" smtClean="0"/>
              <a:t>任來源</a:t>
            </a:r>
            <a:endParaRPr lang="en-US" altLang="zh-TW" dirty="0" smtClean="0"/>
          </a:p>
          <a:p>
            <a:r>
              <a:rPr lang="zh-TW" altLang="en-US" dirty="0" smtClean="0"/>
              <a:t> 以及</a:t>
            </a:r>
            <a:r>
              <a:rPr lang="zh-TW" altLang="en-US" dirty="0"/>
              <a:t>規避技術，例如從被濫用來發送訊息的受損帳戶中刪除或</a:t>
            </a:r>
            <a:r>
              <a:rPr lang="zh-TW" altLang="en-US" dirty="0" smtClean="0"/>
              <a:t>操縱</a:t>
            </a:r>
            <a:endParaRPr lang="en-US" altLang="zh-TW" dirty="0" smtClean="0"/>
          </a:p>
          <a:p>
            <a:r>
              <a:rPr lang="zh-TW" altLang="en-US" dirty="0" smtClean="0"/>
              <a:t>    電子郵件</a:t>
            </a:r>
            <a:r>
              <a:rPr lang="zh-TW" altLang="en-US" dirty="0"/>
              <a:t>或元資料</a:t>
            </a:r>
            <a:r>
              <a:rPr lang="en-US" altLang="zh-TW" dirty="0"/>
              <a:t>/</a:t>
            </a:r>
            <a:r>
              <a:rPr lang="zh-TW" altLang="en-US" dirty="0"/>
              <a:t>標頭（例如，電子郵件隱藏規則）</a:t>
            </a:r>
            <a:r>
              <a:rPr lang="zh-TW" altLang="en-US" dirty="0" smtClean="0"/>
              <a:t>。</a:t>
            </a:r>
            <a:endParaRPr lang="en-US" altLang="zh-TW" dirty="0" smtClean="0"/>
          </a:p>
          <a:p>
            <a:r>
              <a:rPr lang="zh-TW" altLang="en-US" dirty="0" smtClean="0"/>
              <a:t>    實現此目的的另一種方法是偽造或欺騙發送者的身份，</a:t>
            </a:r>
          </a:p>
          <a:p>
            <a:r>
              <a:rPr lang="zh-TW" altLang="en-US" dirty="0" smtClean="0"/>
              <a:t>    可用於欺騙</a:t>
            </a:r>
            <a:r>
              <a:rPr lang="zh-TW" altLang="en-US" dirty="0" smtClean="0">
                <a:solidFill>
                  <a:srgbClr val="FF0000"/>
                </a:solidFill>
              </a:rPr>
              <a:t>笨</a:t>
            </a:r>
            <a:r>
              <a:rPr lang="zh-TW" altLang="en-US" dirty="0">
                <a:solidFill>
                  <a:srgbClr val="FF0000"/>
                </a:solidFill>
              </a:rPr>
              <a:t>蛋</a:t>
            </a:r>
            <a:r>
              <a:rPr lang="zh-TW" altLang="en-US" dirty="0" smtClean="0"/>
              <a:t>人類的接收者以及自動安全工具。</a:t>
            </a:r>
            <a:endParaRPr lang="en-US" altLang="zh-TW" dirty="0" smtClean="0"/>
          </a:p>
          <a:p>
            <a:pPr marL="285750" indent="-285750">
              <a:buFont typeface="Wingdings" panose="05000000000000000000" pitchFamily="2" charset="2"/>
              <a:buChar char="n"/>
            </a:pPr>
            <a:r>
              <a:rPr lang="zh-TW" altLang="en-US" dirty="0"/>
              <a:t>受害者也可能收到網路釣魚訊息，指示他們撥打電話號碼，在該電話號碼中他們被引導訪問惡意 </a:t>
            </a:r>
            <a:r>
              <a:rPr lang="en-US" altLang="zh-TW" dirty="0"/>
              <a:t>URL</a:t>
            </a:r>
            <a:r>
              <a:rPr lang="zh-TW" altLang="en-US" dirty="0"/>
              <a:t>、下載惡意</a:t>
            </a:r>
            <a:r>
              <a:rPr lang="zh-TW" altLang="en-US" dirty="0" smtClean="0"/>
              <a:t>軟體在</a:t>
            </a:r>
            <a:r>
              <a:rPr lang="zh-TW" altLang="en-US" dirty="0"/>
              <a:t>其電腦上安裝對手可存取的遠端管理工具（即</a:t>
            </a:r>
            <a:r>
              <a:rPr lang="zh-TW" altLang="en-US" dirty="0">
                <a:hlinkClick r:id="rId8"/>
              </a:rPr>
              <a:t>使用者執行</a:t>
            </a:r>
            <a:r>
              <a:rPr lang="zh-TW" altLang="en-US" dirty="0" smtClean="0"/>
              <a:t>）</a:t>
            </a:r>
            <a:endParaRPr lang="en-US" altLang="zh-TW" dirty="0" smtClean="0"/>
          </a:p>
          <a:p>
            <a:pPr marL="285750" indent="-285750">
              <a:buFont typeface="Wingdings" panose="05000000000000000000" pitchFamily="2" charset="2"/>
              <a:buChar char="n"/>
            </a:pPr>
            <a:r>
              <a:rPr lang="en-US" altLang="zh-TW" sz="1600" dirty="0" smtClean="0"/>
              <a:t>Victims </a:t>
            </a:r>
            <a:r>
              <a:rPr lang="en-US" altLang="zh-TW" sz="1600" dirty="0"/>
              <a:t>may also receive phishing messages that instruct them to call a phone number where they are directed to visit a malicious URL, download </a:t>
            </a:r>
            <a:r>
              <a:rPr lang="en-US" altLang="zh-TW" sz="1600" dirty="0" smtClean="0"/>
              <a:t>malware</a:t>
            </a:r>
            <a:r>
              <a:rPr lang="zh-TW" altLang="en-US" sz="1600" dirty="0" smtClean="0"/>
              <a:t> </a:t>
            </a:r>
            <a:r>
              <a:rPr lang="en-US" altLang="zh-TW" sz="1600" dirty="0" smtClean="0"/>
              <a:t>,</a:t>
            </a:r>
            <a:r>
              <a:rPr lang="zh-TW" altLang="en-US" sz="1600" dirty="0" smtClean="0"/>
              <a:t> </a:t>
            </a:r>
            <a:r>
              <a:rPr lang="en-US" altLang="zh-TW" sz="1600" dirty="0" smtClean="0"/>
              <a:t>or </a:t>
            </a:r>
            <a:r>
              <a:rPr lang="en-US" altLang="zh-TW" sz="1600" dirty="0"/>
              <a:t>install adversary-accessible remote management tools onto their computer (i.e., </a:t>
            </a:r>
            <a:r>
              <a:rPr lang="en-US" altLang="zh-TW" sz="1600" dirty="0">
                <a:hlinkClick r:id="rId8"/>
              </a:rPr>
              <a:t>User Execution</a:t>
            </a:r>
            <a:r>
              <a:rPr lang="en-US" altLang="zh-TW" sz="1600" dirty="0"/>
              <a:t>).</a:t>
            </a:r>
            <a:endParaRPr lang="en-US" altLang="zh-TW" sz="1600" dirty="0"/>
          </a:p>
        </p:txBody>
      </p:sp>
      <p:sp>
        <p:nvSpPr>
          <p:cNvPr id="6" name="矩形 5"/>
          <p:cNvSpPr/>
          <p:nvPr/>
        </p:nvSpPr>
        <p:spPr>
          <a:xfrm>
            <a:off x="6888784" y="1307063"/>
            <a:ext cx="4649189" cy="1877437"/>
          </a:xfrm>
          <a:prstGeom prst="rect">
            <a:avLst/>
          </a:prstGeom>
          <a:solidFill>
            <a:schemeClr val="tx1">
              <a:lumMod val="50000"/>
              <a:lumOff val="50000"/>
            </a:schemeClr>
          </a:solidFill>
        </p:spPr>
        <p:txBody>
          <a:bodyPr wrap="square">
            <a:spAutoFit/>
          </a:bodyPr>
          <a:lstStyle/>
          <a:p>
            <a:r>
              <a:rPr lang="en-US" altLang="zh-TW" sz="1400" b="1" dirty="0">
                <a:latin typeface="Roboto-Regular"/>
              </a:rPr>
              <a:t>ID: T1595</a:t>
            </a:r>
          </a:p>
          <a:p>
            <a:r>
              <a:rPr lang="en-US" altLang="zh-TW" sz="1400" b="1" dirty="0">
                <a:latin typeface="Roboto-Regular"/>
              </a:rPr>
              <a:t>Sub-techniques:  </a:t>
            </a:r>
            <a:r>
              <a:rPr lang="en-US" altLang="zh-TW" sz="1400" dirty="0">
                <a:solidFill>
                  <a:srgbClr val="4F7CAC"/>
                </a:solidFill>
                <a:latin typeface="Roboto-Regular"/>
                <a:hlinkClick r:id="rId2"/>
              </a:rPr>
              <a:t> T1566.001</a:t>
            </a:r>
            <a:r>
              <a:rPr lang="en-US" altLang="zh-TW" sz="1400" dirty="0">
                <a:solidFill>
                  <a:srgbClr val="39434C"/>
                </a:solidFill>
                <a:latin typeface="Roboto-Regular"/>
              </a:rPr>
              <a:t>, </a:t>
            </a:r>
            <a:r>
              <a:rPr lang="en-US" altLang="zh-TW" sz="1400" dirty="0">
                <a:solidFill>
                  <a:srgbClr val="4F7CAC"/>
                </a:solidFill>
                <a:latin typeface="Roboto-Regular"/>
                <a:hlinkClick r:id="rId4"/>
              </a:rPr>
              <a:t>T1566.002</a:t>
            </a:r>
            <a:r>
              <a:rPr lang="en-US" altLang="zh-TW" sz="1400" dirty="0">
                <a:solidFill>
                  <a:srgbClr val="39434C"/>
                </a:solidFill>
                <a:latin typeface="Roboto-Regular"/>
              </a:rPr>
              <a:t>, </a:t>
            </a:r>
            <a:r>
              <a:rPr lang="en-US" altLang="zh-TW" sz="1400" dirty="0">
                <a:solidFill>
                  <a:srgbClr val="4F7CAC"/>
                </a:solidFill>
                <a:latin typeface="Roboto-Regular"/>
                <a:hlinkClick r:id="rId6"/>
              </a:rPr>
              <a:t>T1566.003</a:t>
            </a:r>
            <a:endParaRPr lang="en-US" altLang="zh-TW" sz="1400" b="1" dirty="0">
              <a:latin typeface="Roboto-Regular"/>
            </a:endParaRPr>
          </a:p>
          <a:p>
            <a:r>
              <a:rPr lang="en-US" altLang="zh-TW" sz="1400" b="1" dirty="0">
                <a:latin typeface="Roboto-Regular"/>
              </a:rPr>
              <a:t>Tactic: </a:t>
            </a:r>
            <a:r>
              <a:rPr lang="en-US" altLang="zh-TW" dirty="0">
                <a:hlinkClick r:id="rId9"/>
              </a:rPr>
              <a:t> Initial Access </a:t>
            </a:r>
            <a:endParaRPr lang="en-US" altLang="zh-TW" dirty="0" smtClean="0"/>
          </a:p>
          <a:p>
            <a:r>
              <a:rPr lang="en-US" altLang="zh-TW" sz="1400" b="1" dirty="0" smtClean="0">
                <a:latin typeface="Roboto-Regular"/>
              </a:rPr>
              <a:t>Platforms:</a:t>
            </a:r>
            <a:r>
              <a:rPr lang="en-US" altLang="zh-TW" sz="1400" b="1" dirty="0">
                <a:latin typeface="Roboto-Regular"/>
              </a:rPr>
              <a:t> Google Workspace, Linux, Office 365, SaaS, Windows, </a:t>
            </a:r>
            <a:r>
              <a:rPr lang="en-US" altLang="zh-TW" sz="1400" b="1" dirty="0" smtClean="0">
                <a:latin typeface="Roboto-Regular"/>
              </a:rPr>
              <a:t>macOS</a:t>
            </a:r>
          </a:p>
          <a:p>
            <a:r>
              <a:rPr lang="en-US" altLang="zh-TW" sz="1400" b="1" dirty="0" smtClean="0">
                <a:latin typeface="Roboto-Regular"/>
              </a:rPr>
              <a:t>Version</a:t>
            </a:r>
            <a:r>
              <a:rPr lang="en-US" altLang="zh-TW" sz="1400" b="1" dirty="0">
                <a:latin typeface="Roboto-Regular"/>
              </a:rPr>
              <a:t>: </a:t>
            </a:r>
            <a:r>
              <a:rPr lang="en-US" altLang="zh-TW" sz="1400" b="1" dirty="0" smtClean="0">
                <a:latin typeface="Roboto-Regular"/>
              </a:rPr>
              <a:t>2.3</a:t>
            </a:r>
            <a:endParaRPr lang="en-US" altLang="zh-TW" sz="1400" b="1" dirty="0">
              <a:latin typeface="Roboto-Regular"/>
            </a:endParaRPr>
          </a:p>
          <a:p>
            <a:r>
              <a:rPr lang="en-US" altLang="zh-TW" sz="1400" b="1" dirty="0" smtClean="0">
                <a:latin typeface="Roboto-Regular"/>
              </a:rPr>
              <a:t>Created</a:t>
            </a:r>
            <a:r>
              <a:rPr lang="en-US" altLang="zh-TW" sz="1400" b="1" dirty="0">
                <a:latin typeface="Roboto-Regular"/>
              </a:rPr>
              <a:t>: 02 </a:t>
            </a:r>
            <a:r>
              <a:rPr lang="en-US" altLang="zh-TW" sz="1400" b="1" dirty="0">
                <a:latin typeface="Roboto-Regular"/>
              </a:rPr>
              <a:t>March </a:t>
            </a:r>
            <a:r>
              <a:rPr lang="en-US" altLang="zh-TW" sz="1400" b="1" dirty="0">
                <a:latin typeface="Roboto-Regular"/>
              </a:rPr>
              <a:t>2020</a:t>
            </a:r>
          </a:p>
          <a:p>
            <a:r>
              <a:rPr lang="en-US" altLang="zh-TW" sz="1400" b="1" dirty="0">
                <a:latin typeface="Roboto-Regular"/>
              </a:rPr>
              <a:t>Last Modified: </a:t>
            </a:r>
            <a:r>
              <a:rPr lang="en-US" altLang="zh-TW" sz="1400" b="1" dirty="0" smtClean="0">
                <a:latin typeface="Roboto-Regular"/>
              </a:rPr>
              <a:t>14</a:t>
            </a:r>
            <a:r>
              <a:rPr lang="en-US" altLang="zh-TW" sz="1400" b="1" dirty="0" smtClean="0">
                <a:latin typeface="Roboto-Regular"/>
              </a:rPr>
              <a:t> </a:t>
            </a:r>
            <a:r>
              <a:rPr lang="en-US" altLang="zh-TW" sz="1400" b="1" dirty="0" smtClean="0">
                <a:latin typeface="Roboto-Regular"/>
              </a:rPr>
              <a:t>April</a:t>
            </a:r>
            <a:r>
              <a:rPr lang="en-US" altLang="zh-TW" sz="1400" b="1" dirty="0" smtClean="0">
                <a:latin typeface="Roboto-Regular"/>
              </a:rPr>
              <a:t>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14</a:t>
            </a:fld>
            <a:endParaRPr lang="zh-TW" altLang="en-US"/>
          </a:p>
        </p:txBody>
      </p:sp>
    </p:spTree>
    <p:extLst>
      <p:ext uri="{BB962C8B-B14F-4D97-AF65-F5344CB8AC3E}">
        <p14:creationId xmlns:p14="http://schemas.microsoft.com/office/powerpoint/2010/main" val="776827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830168952"/>
              </p:ext>
            </p:extLst>
          </p:nvPr>
        </p:nvGraphicFramePr>
        <p:xfrm>
          <a:off x="128416" y="1185391"/>
          <a:ext cx="11804985" cy="4399798"/>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altLang="zh-TW"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881349">
                <a:tc>
                  <a:txBody>
                    <a:bodyPr/>
                    <a:lstStyle/>
                    <a:p>
                      <a:pPr fontAlgn="t"/>
                      <a:r>
                        <a:rPr lang="en-US" altLang="zh-TW" sz="1800" b="0" i="0" u="none" strike="noStrike" dirty="0" smtClean="0">
                          <a:solidFill>
                            <a:srgbClr val="4F7CAC"/>
                          </a:solidFill>
                          <a:effectLst/>
                          <a:latin typeface="+mn-lt"/>
                          <a:hlinkClick r:id="rId2"/>
                        </a:rPr>
                        <a:t>G0001</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Axiom</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Axiom</a:t>
                      </a:r>
                      <a:r>
                        <a:rPr lang="en-US" altLang="zh-TW" sz="1800" b="0" i="0" kern="1200" dirty="0" smtClean="0">
                          <a:solidFill>
                            <a:schemeClr val="tx1"/>
                          </a:solidFill>
                          <a:effectLst/>
                          <a:latin typeface="+mn-lt"/>
                          <a:ea typeface="+mn-ea"/>
                          <a:cs typeface="+mn-cs"/>
                        </a:rPr>
                        <a:t> has used spear phishing to initially compromise victims.</a:t>
                      </a:r>
                    </a:p>
                    <a:p>
                      <a:pPr marL="285750" indent="-285750" fontAlgn="t">
                        <a:buFont typeface="Wingdings" panose="05000000000000000000" pitchFamily="2" charset="2"/>
                        <a:buChar char="n"/>
                      </a:pPr>
                      <a:r>
                        <a:rPr lang="en-US" altLang="zh-TW" sz="1800" u="none" strike="noStrike" dirty="0" smtClean="0">
                          <a:solidFill>
                            <a:srgbClr val="4F7CAC"/>
                          </a:solidFill>
                          <a:effectLst/>
                          <a:hlinkClick r:id="rId2"/>
                        </a:rPr>
                        <a:t>Axiom</a:t>
                      </a:r>
                      <a:r>
                        <a:rPr lang="zh-TW" altLang="en-US" sz="1800" dirty="0" smtClean="0">
                          <a:effectLst/>
                        </a:rPr>
                        <a:t>最初使用魚叉式網路釣魚來危害受害者。</a:t>
                      </a:r>
                      <a:endParaRPr lang="en-US" altLang="zh-TW" sz="18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G0115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400" b="0" i="0" u="none" strike="noStrike" dirty="0" smtClean="0">
                          <a:solidFill>
                            <a:srgbClr val="4F7CAC"/>
                          </a:solidFill>
                          <a:effectLst/>
                          <a:latin typeface="+mn-lt"/>
                          <a:hlinkClick r:id="rId3"/>
                        </a:rPr>
                        <a:t>GOLD SOUTHFIELD</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GOLD SOUTHFIELD</a:t>
                      </a:r>
                      <a:r>
                        <a:rPr lang="en-US" altLang="zh-TW" sz="1800" b="0" i="0" kern="1200" dirty="0" smtClean="0">
                          <a:solidFill>
                            <a:schemeClr val="tx1"/>
                          </a:solidFill>
                          <a:effectLst/>
                          <a:latin typeface="+mn-lt"/>
                          <a:ea typeface="+mn-ea"/>
                          <a:cs typeface="+mn-cs"/>
                        </a:rPr>
                        <a:t> has conducted malicious spam (</a:t>
                      </a:r>
                      <a:r>
                        <a:rPr lang="en-US" altLang="zh-TW" sz="1800" b="0" i="0" kern="1200" dirty="0" err="1" smtClean="0">
                          <a:solidFill>
                            <a:schemeClr val="tx1"/>
                          </a:solidFill>
                          <a:effectLst/>
                          <a:latin typeface="+mn-lt"/>
                          <a:ea typeface="+mn-ea"/>
                          <a:cs typeface="+mn-cs"/>
                        </a:rPr>
                        <a:t>malspam</a:t>
                      </a:r>
                      <a:r>
                        <a:rPr lang="en-US" altLang="zh-TW" sz="1800" b="0" i="0" kern="1200" dirty="0" smtClean="0">
                          <a:solidFill>
                            <a:schemeClr val="tx1"/>
                          </a:solidFill>
                          <a:effectLst/>
                          <a:latin typeface="+mn-lt"/>
                          <a:ea typeface="+mn-ea"/>
                          <a:cs typeface="+mn-cs"/>
                        </a:rPr>
                        <a:t>) campaigns to gain access to victim's machines.</a:t>
                      </a:r>
                    </a:p>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GOLD SOUTHFIELD</a:t>
                      </a:r>
                      <a:r>
                        <a:rPr lang="zh-TW" altLang="en-US" sz="1800" b="0" i="0" kern="1200" dirty="0" smtClean="0">
                          <a:solidFill>
                            <a:schemeClr val="tx1"/>
                          </a:solidFill>
                          <a:effectLst/>
                          <a:latin typeface="+mn-lt"/>
                          <a:ea typeface="+mn-ea"/>
                          <a:cs typeface="+mn-cs"/>
                        </a:rPr>
                        <a:t>進行了惡意垃圾郵件 </a:t>
                      </a:r>
                      <a:r>
                        <a:rPr lang="en-US" altLang="zh-TW" sz="1800" b="0" i="0" kern="1200" dirty="0" smtClean="0">
                          <a:solidFill>
                            <a:schemeClr val="tx1"/>
                          </a:solidFill>
                          <a:effectLst/>
                          <a:latin typeface="+mn-lt"/>
                          <a:ea typeface="+mn-ea"/>
                          <a:cs typeface="+mn-cs"/>
                        </a:rPr>
                        <a:t>(malspam) </a:t>
                      </a:r>
                      <a:r>
                        <a:rPr lang="zh-TW" altLang="en-US" sz="1800" b="0" i="0" kern="1200" dirty="0" smtClean="0">
                          <a:solidFill>
                            <a:schemeClr val="tx1"/>
                          </a:solidFill>
                          <a:effectLst/>
                          <a:latin typeface="+mn-lt"/>
                          <a:ea typeface="+mn-ea"/>
                          <a:cs typeface="+mn-cs"/>
                        </a:rPr>
                        <a:t>活動，以取得受害者電腦的存取權限。</a:t>
                      </a:r>
                      <a:endParaRPr lang="zh-TW" alt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4"/>
                        </a:rPr>
                        <a:t>S0009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Hikit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4"/>
                        </a:rPr>
                        <a:t>Hikit</a:t>
                      </a:r>
                      <a:r>
                        <a:rPr lang="en-US" altLang="zh-TW" sz="1800" b="0" i="0" kern="1200" dirty="0" smtClean="0">
                          <a:solidFill>
                            <a:schemeClr val="tx1"/>
                          </a:solidFill>
                          <a:effectLst/>
                          <a:latin typeface="+mn-lt"/>
                          <a:ea typeface="+mn-ea"/>
                          <a:cs typeface="+mn-cs"/>
                        </a:rPr>
                        <a:t> has been spread through spear phishing.</a:t>
                      </a:r>
                    </a:p>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4"/>
                        </a:rPr>
                        <a:t>Hikit</a:t>
                      </a:r>
                      <a:r>
                        <a:rPr lang="zh-TW" altLang="en-US" sz="1800" b="0" i="0" kern="1200" dirty="0" smtClean="0">
                          <a:solidFill>
                            <a:schemeClr val="tx1"/>
                          </a:solidFill>
                          <a:effectLst/>
                          <a:latin typeface="+mn-lt"/>
                          <a:ea typeface="+mn-ea"/>
                          <a:cs typeface="+mn-cs"/>
                        </a:rPr>
                        <a:t>是透過魚叉式網路釣魚傳播的。</a:t>
                      </a:r>
                      <a:endParaRPr lang="en-US" altLang="zh-TW" sz="18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5"/>
                        </a:rPr>
                        <a:t>S1073</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Royal</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Royal</a:t>
                      </a:r>
                      <a:r>
                        <a:rPr lang="en-US" altLang="zh-TW" sz="1800" b="0" i="0" kern="1200" dirty="0" smtClean="0">
                          <a:solidFill>
                            <a:schemeClr val="tx1"/>
                          </a:solidFill>
                          <a:effectLst/>
                          <a:latin typeface="+mn-lt"/>
                          <a:ea typeface="+mn-ea"/>
                          <a:cs typeface="+mn-cs"/>
                        </a:rPr>
                        <a:t> has been spread through the use of phishing campaigns including "call back phishing" where victims are lured into calling a number provided through email.</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Royal</a:t>
                      </a:r>
                      <a:r>
                        <a:rPr lang="zh-TW" altLang="en-US" sz="1800" b="0" i="0" kern="1200" dirty="0" smtClean="0">
                          <a:solidFill>
                            <a:schemeClr val="tx1"/>
                          </a:solidFill>
                          <a:effectLst/>
                          <a:latin typeface="+mn-lt"/>
                          <a:ea typeface="+mn-ea"/>
                          <a:cs typeface="+mn-cs"/>
                        </a:rPr>
                        <a:t>是透過網路釣魚活動傳播的，其中包括“回撥網路釣魚”，誘使受害者撥打透過電子郵件提供的號碼。</a:t>
                      </a:r>
                      <a:endParaRPr lang="en-US" altLang="zh-TW" sz="18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15</a:t>
            </a:fld>
            <a:endParaRPr lang="zh-TW" altLang="en-US"/>
          </a:p>
        </p:txBody>
      </p:sp>
      <p:sp>
        <p:nvSpPr>
          <p:cNvPr id="8" name="矩形 7"/>
          <p:cNvSpPr/>
          <p:nvPr/>
        </p:nvSpPr>
        <p:spPr>
          <a:xfrm>
            <a:off x="0" y="-20184"/>
            <a:ext cx="10751661" cy="584775"/>
          </a:xfrm>
          <a:prstGeom prst="rect">
            <a:avLst/>
          </a:prstGeom>
        </p:spPr>
        <p:txBody>
          <a:bodyPr wrap="none">
            <a:spAutoFit/>
          </a:bodyPr>
          <a:lstStyle/>
          <a:p>
            <a:r>
              <a:rPr lang="en-US" altLang="zh-TW" sz="3200" dirty="0" smtClean="0"/>
              <a:t>1.</a:t>
            </a:r>
            <a:r>
              <a:rPr lang="zh-TW" altLang="en-US" sz="3200" dirty="0" smtClean="0"/>
              <a:t>初步訪問</a:t>
            </a:r>
            <a:r>
              <a:rPr lang="en-US" altLang="zh-TW" sz="3200" dirty="0" smtClean="0"/>
              <a:t>Initial Access</a:t>
            </a:r>
            <a:r>
              <a:rPr lang="zh-TW" altLang="en-US" sz="3200" dirty="0" smtClean="0"/>
              <a:t> 戰術</a:t>
            </a:r>
            <a:r>
              <a:rPr lang="en-US" altLang="zh-TW" sz="3200" dirty="0" smtClean="0"/>
              <a:t>| </a:t>
            </a:r>
            <a:r>
              <a:rPr lang="en-US" altLang="zh-TW" sz="2400" dirty="0" smtClean="0"/>
              <a:t>1.</a:t>
            </a:r>
            <a:r>
              <a:rPr lang="zh-TW" altLang="en-US" sz="2400" dirty="0" smtClean="0"/>
              <a:t>網路釣魚 </a:t>
            </a:r>
            <a:r>
              <a:rPr lang="en-US" altLang="zh-TW" sz="2400" dirty="0" smtClean="0"/>
              <a:t>Phishing </a:t>
            </a:r>
            <a:r>
              <a:rPr lang="en-US" altLang="zh-TW" sz="2400" dirty="0" smtClean="0"/>
              <a:t>T1566 (3)</a:t>
            </a:r>
            <a:r>
              <a:rPr lang="zh-TW" altLang="en-US" sz="2400" dirty="0" smtClean="0"/>
              <a:t>技術</a:t>
            </a:r>
            <a:endParaRPr lang="en-US" altLang="zh-TW" sz="2400" dirty="0"/>
          </a:p>
        </p:txBody>
      </p:sp>
      <p:sp>
        <p:nvSpPr>
          <p:cNvPr id="9" name="矩形 8"/>
          <p:cNvSpPr/>
          <p:nvPr/>
        </p:nvSpPr>
        <p:spPr>
          <a:xfrm>
            <a:off x="0" y="604753"/>
            <a:ext cx="4568110" cy="461665"/>
          </a:xfrm>
          <a:prstGeom prst="rect">
            <a:avLst/>
          </a:prstGeom>
        </p:spPr>
        <p:txBody>
          <a:bodyPr wrap="none">
            <a:spAutoFit/>
          </a:bodyPr>
          <a:lstStyle/>
          <a:p>
            <a:r>
              <a:rPr lang="en-US" altLang="zh-TW" sz="2400" b="1" dirty="0">
                <a:solidFill>
                  <a:srgbClr val="39434C"/>
                </a:solidFill>
                <a:latin typeface="Roboto-Light"/>
              </a:rPr>
              <a:t>Procedure </a:t>
            </a:r>
            <a:r>
              <a:rPr lang="en-US" altLang="zh-TW" sz="2400" b="1" dirty="0" smtClean="0">
                <a:solidFill>
                  <a:srgbClr val="39434C"/>
                </a:solidFill>
                <a:latin typeface="Roboto-Light"/>
              </a:rPr>
              <a:t>Examples</a:t>
            </a:r>
            <a:r>
              <a:rPr lang="zh-TW" altLang="en-US" sz="2400" b="1" dirty="0" smtClean="0">
                <a:solidFill>
                  <a:srgbClr val="39434C"/>
                </a:solidFill>
                <a:latin typeface="Roboto-Light"/>
              </a:rPr>
              <a:t> 程式範例</a:t>
            </a:r>
            <a:endParaRPr lang="zh-TW" altLang="en-US" sz="2400" b="1" dirty="0"/>
          </a:p>
        </p:txBody>
      </p:sp>
    </p:spTree>
    <p:extLst>
      <p:ext uri="{BB962C8B-B14F-4D97-AF65-F5344CB8AC3E}">
        <p14:creationId xmlns:p14="http://schemas.microsoft.com/office/powerpoint/2010/main" val="24167991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674293705"/>
              </p:ext>
            </p:extLst>
          </p:nvPr>
        </p:nvGraphicFramePr>
        <p:xfrm>
          <a:off x="146223" y="910709"/>
          <a:ext cx="11804985" cy="5947291"/>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677069">
                <a:tc>
                  <a:txBody>
                    <a:bodyPr/>
                    <a:lstStyle/>
                    <a:p>
                      <a:pPr fontAlgn="t"/>
                      <a:r>
                        <a:rPr lang="en-US" altLang="zh-TW" sz="1800" b="0" i="0" u="none" strike="noStrike" kern="1200" dirty="0" smtClean="0">
                          <a:solidFill>
                            <a:schemeClr val="tx1"/>
                          </a:solidFill>
                          <a:effectLst/>
                          <a:latin typeface="+mn-lt"/>
                          <a:ea typeface="+mn-ea"/>
                          <a:cs typeface="+mn-cs"/>
                          <a:hlinkClick r:id="rId2"/>
                        </a:rPr>
                        <a:t>M1049</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Antivirus/Antimalware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700" b="0" i="0" kern="1200" dirty="0" smtClean="0">
                          <a:solidFill>
                            <a:schemeClr val="tx1"/>
                          </a:solidFill>
                          <a:effectLst/>
                          <a:latin typeface="+mn-lt"/>
                          <a:ea typeface="+mn-ea"/>
                          <a:cs typeface="+mn-cs"/>
                        </a:rPr>
                        <a:t>Anti-virus can automatically quarantine suspicious files.</a:t>
                      </a:r>
                    </a:p>
                    <a:p>
                      <a:pPr marL="285750" indent="-2857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防毒軟體可以自動隔離可疑檔案。</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M1031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Intrusion Prevention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700" b="0" i="0" kern="1200" dirty="0" smtClean="0">
                          <a:solidFill>
                            <a:schemeClr val="tx1"/>
                          </a:solidFill>
                          <a:effectLst/>
                          <a:latin typeface="+mn-lt"/>
                          <a:ea typeface="+mn-ea"/>
                          <a:cs typeface="+mn-cs"/>
                        </a:rPr>
                        <a:t>Network intrusion prevention systems and systems designed to scan and remove malicious email attachments or links can be used to block activity.</a:t>
                      </a:r>
                    </a:p>
                    <a:p>
                      <a:pPr marL="285750" indent="-285750" fontAlgn="t">
                        <a:buClrTx/>
                        <a:buFont typeface="Wingdings" panose="05000000000000000000" pitchFamily="2" charset="2"/>
                        <a:buChar char="n"/>
                      </a:pPr>
                      <a:r>
                        <a:rPr lang="zh-TW" altLang="en-US" sz="1700" b="0" i="0" kern="1200" dirty="0" smtClean="0">
                          <a:solidFill>
                            <a:schemeClr val="tx1"/>
                          </a:solidFill>
                          <a:effectLst/>
                          <a:latin typeface="+mn-lt"/>
                          <a:ea typeface="+mn-ea"/>
                          <a:cs typeface="+mn-cs"/>
                        </a:rPr>
                        <a:t>網路入侵防禦系統和旨在掃描和刪除惡意電子郵件附件或連結的系統可用於阻止活動。</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4"/>
                        </a:rPr>
                        <a:t>M1021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Restrict Web-Based Content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 </a:t>
                      </a:r>
                      <a:r>
                        <a:rPr lang="en-US" altLang="zh-TW" sz="1700" b="0" i="0" kern="1200" dirty="0" smtClean="0">
                          <a:solidFill>
                            <a:schemeClr val="tx1"/>
                          </a:solidFill>
                          <a:effectLst/>
                          <a:latin typeface="+mn-lt"/>
                          <a:ea typeface="+mn-ea"/>
                          <a:cs typeface="+mn-cs"/>
                        </a:rPr>
                        <a:t>Determine if certain websites or attachment types (ex: .</a:t>
                      </a:r>
                      <a:r>
                        <a:rPr lang="en-US" altLang="zh-TW" sz="1700" b="0" i="0" kern="1200" dirty="0" err="1" smtClean="0">
                          <a:solidFill>
                            <a:schemeClr val="tx1"/>
                          </a:solidFill>
                          <a:effectLst/>
                          <a:latin typeface="+mn-lt"/>
                          <a:ea typeface="+mn-ea"/>
                          <a:cs typeface="+mn-cs"/>
                        </a:rPr>
                        <a:t>scr</a:t>
                      </a:r>
                      <a:r>
                        <a:rPr lang="en-US" altLang="zh-TW" sz="1700" b="0" i="0" kern="1200" dirty="0" smtClean="0">
                          <a:solidFill>
                            <a:schemeClr val="tx1"/>
                          </a:solidFill>
                          <a:effectLst/>
                          <a:latin typeface="+mn-lt"/>
                          <a:ea typeface="+mn-ea"/>
                          <a:cs typeface="+mn-cs"/>
                        </a:rPr>
                        <a:t>, .exe, .</a:t>
                      </a:r>
                      <a:r>
                        <a:rPr lang="en-US" altLang="zh-TW" sz="1700" b="0" i="0" kern="1200" dirty="0" err="1" smtClean="0">
                          <a:solidFill>
                            <a:schemeClr val="tx1"/>
                          </a:solidFill>
                          <a:effectLst/>
                          <a:latin typeface="+mn-lt"/>
                          <a:ea typeface="+mn-ea"/>
                          <a:cs typeface="+mn-cs"/>
                        </a:rPr>
                        <a:t>pif</a:t>
                      </a:r>
                      <a:r>
                        <a:rPr lang="en-US" altLang="zh-TW" sz="1700" b="0" i="0" kern="1200" dirty="0" smtClean="0">
                          <a:solidFill>
                            <a:schemeClr val="tx1"/>
                          </a:solidFill>
                          <a:effectLst/>
                          <a:latin typeface="+mn-lt"/>
                          <a:ea typeface="+mn-ea"/>
                          <a:cs typeface="+mn-cs"/>
                        </a:rPr>
                        <a:t>, .</a:t>
                      </a:r>
                      <a:r>
                        <a:rPr lang="en-US" altLang="zh-TW" sz="1700" b="0" i="0" kern="1200" dirty="0" err="1" smtClean="0">
                          <a:solidFill>
                            <a:schemeClr val="tx1"/>
                          </a:solidFill>
                          <a:effectLst/>
                          <a:latin typeface="+mn-lt"/>
                          <a:ea typeface="+mn-ea"/>
                          <a:cs typeface="+mn-cs"/>
                        </a:rPr>
                        <a:t>cpl</a:t>
                      </a:r>
                      <a:r>
                        <a:rPr lang="en-US" altLang="zh-TW" sz="1700" b="0" i="0" kern="1200" dirty="0" smtClean="0">
                          <a:solidFill>
                            <a:schemeClr val="tx1"/>
                          </a:solidFill>
                          <a:effectLst/>
                          <a:latin typeface="+mn-lt"/>
                          <a:ea typeface="+mn-ea"/>
                          <a:cs typeface="+mn-cs"/>
                        </a:rPr>
                        <a:t>, etc.) that </a:t>
                      </a:r>
                      <a:r>
                        <a:rPr lang="zh-TW" altLang="en-US" sz="1700" b="0" i="0" kern="1200" dirty="0" smtClean="0">
                          <a:solidFill>
                            <a:schemeClr val="tx1"/>
                          </a:solidFill>
                          <a:effectLst/>
                          <a:latin typeface="+mn-lt"/>
                          <a:ea typeface="+mn-ea"/>
                          <a:cs typeface="+mn-cs"/>
                        </a:rPr>
                        <a:t>    </a:t>
                      </a:r>
                      <a:r>
                        <a:rPr lang="en-US" altLang="zh-TW" sz="1700" b="0" i="0" kern="1200" dirty="0" smtClean="0">
                          <a:solidFill>
                            <a:schemeClr val="tx1"/>
                          </a:solidFill>
                          <a:effectLst/>
                          <a:latin typeface="+mn-lt"/>
                          <a:ea typeface="+mn-ea"/>
                          <a:cs typeface="+mn-cs"/>
                        </a:rPr>
                        <a:t>can be used for phishing are necessary for business operations and consider blocking access if activity cannot be monitored well or if it poses a significant risk.</a:t>
                      </a:r>
                    </a:p>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確定可用於網路釣魚的某些網站或附件類型（例如：</a:t>
                      </a:r>
                      <a:r>
                        <a:rPr lang="en-US" altLang="zh-TW" sz="1700" b="0" i="0" kern="1200" dirty="0" smtClean="0">
                          <a:solidFill>
                            <a:schemeClr val="tx1"/>
                          </a:solidFill>
                          <a:effectLst/>
                          <a:latin typeface="+mn-lt"/>
                          <a:ea typeface="+mn-ea"/>
                          <a:cs typeface="+mn-cs"/>
                        </a:rPr>
                        <a:t>.</a:t>
                      </a:r>
                      <a:r>
                        <a:rPr lang="en-US" altLang="zh-TW" sz="1700" b="0" i="0" kern="1200" dirty="0" err="1" smtClean="0">
                          <a:solidFill>
                            <a:schemeClr val="tx1"/>
                          </a:solidFill>
                          <a:effectLst/>
                          <a:latin typeface="+mn-lt"/>
                          <a:ea typeface="+mn-ea"/>
                          <a:cs typeface="+mn-cs"/>
                        </a:rPr>
                        <a:t>scr</a:t>
                      </a:r>
                      <a:r>
                        <a:rPr lang="zh-TW" altLang="en-US" sz="1700" b="0" i="0" kern="1200" dirty="0" smtClean="0">
                          <a:solidFill>
                            <a:schemeClr val="tx1"/>
                          </a:solidFill>
                          <a:effectLst/>
                          <a:latin typeface="+mn-lt"/>
                          <a:ea typeface="+mn-ea"/>
                          <a:cs typeface="+mn-cs"/>
                        </a:rPr>
                        <a:t>、</a:t>
                      </a:r>
                      <a:r>
                        <a:rPr lang="en-US" altLang="zh-TW" sz="1700" b="0" i="0" kern="1200" dirty="0" smtClean="0">
                          <a:solidFill>
                            <a:schemeClr val="tx1"/>
                          </a:solidFill>
                          <a:effectLst/>
                          <a:latin typeface="+mn-lt"/>
                          <a:ea typeface="+mn-ea"/>
                          <a:cs typeface="+mn-cs"/>
                        </a:rPr>
                        <a:t>.exe</a:t>
                      </a:r>
                      <a:r>
                        <a:rPr lang="zh-TW" altLang="en-US" sz="1700" b="0" i="0" kern="1200" dirty="0" smtClean="0">
                          <a:solidFill>
                            <a:schemeClr val="tx1"/>
                          </a:solidFill>
                          <a:effectLst/>
                          <a:latin typeface="+mn-lt"/>
                          <a:ea typeface="+mn-ea"/>
                          <a:cs typeface="+mn-cs"/>
                        </a:rPr>
                        <a:t>、</a:t>
                      </a:r>
                      <a:r>
                        <a:rPr lang="en-US" altLang="zh-TW" sz="1700" b="0" i="0" kern="1200" dirty="0" smtClean="0">
                          <a:solidFill>
                            <a:schemeClr val="tx1"/>
                          </a:solidFill>
                          <a:effectLst/>
                          <a:latin typeface="+mn-lt"/>
                          <a:ea typeface="+mn-ea"/>
                          <a:cs typeface="+mn-cs"/>
                        </a:rPr>
                        <a:t>.</a:t>
                      </a:r>
                      <a:r>
                        <a:rPr lang="en-US" altLang="zh-TW" sz="1700" b="0" i="0" kern="1200" dirty="0" err="1" smtClean="0">
                          <a:solidFill>
                            <a:schemeClr val="tx1"/>
                          </a:solidFill>
                          <a:effectLst/>
                          <a:latin typeface="+mn-lt"/>
                          <a:ea typeface="+mn-ea"/>
                          <a:cs typeface="+mn-cs"/>
                        </a:rPr>
                        <a:t>pif</a:t>
                      </a:r>
                      <a:r>
                        <a:rPr lang="zh-TW" altLang="en-US" sz="1700" b="0" i="0" kern="1200" dirty="0" smtClean="0">
                          <a:solidFill>
                            <a:schemeClr val="tx1"/>
                          </a:solidFill>
                          <a:effectLst/>
                          <a:latin typeface="+mn-lt"/>
                          <a:ea typeface="+mn-ea"/>
                          <a:cs typeface="+mn-cs"/>
                        </a:rPr>
                        <a:t>、</a:t>
                      </a:r>
                      <a:r>
                        <a:rPr lang="en-US" altLang="zh-TW" sz="1700" b="0" i="0" kern="1200" dirty="0" smtClean="0">
                          <a:solidFill>
                            <a:schemeClr val="tx1"/>
                          </a:solidFill>
                          <a:effectLst/>
                          <a:latin typeface="+mn-lt"/>
                          <a:ea typeface="+mn-ea"/>
                          <a:cs typeface="+mn-cs"/>
                        </a:rPr>
                        <a:t>.</a:t>
                      </a:r>
                      <a:r>
                        <a:rPr lang="en-US" altLang="zh-TW" sz="1700" b="0" i="0" kern="1200" dirty="0" err="1" smtClean="0">
                          <a:solidFill>
                            <a:schemeClr val="tx1"/>
                          </a:solidFill>
                          <a:effectLst/>
                          <a:latin typeface="+mn-lt"/>
                          <a:ea typeface="+mn-ea"/>
                          <a:cs typeface="+mn-cs"/>
                        </a:rPr>
                        <a:t>cpl</a:t>
                      </a:r>
                      <a:r>
                        <a:rPr lang="en-US" altLang="zh-TW" sz="1700" b="0" i="0" kern="1200" dirty="0" smtClean="0">
                          <a:solidFill>
                            <a:schemeClr val="tx1"/>
                          </a:solidFill>
                          <a:effectLst/>
                          <a:latin typeface="+mn-lt"/>
                          <a:ea typeface="+mn-ea"/>
                          <a:cs typeface="+mn-cs"/>
                        </a:rPr>
                        <a:t> </a:t>
                      </a:r>
                      <a:r>
                        <a:rPr lang="zh-TW" altLang="en-US" sz="1700" b="0" i="0" kern="1200" dirty="0" smtClean="0">
                          <a:solidFill>
                            <a:schemeClr val="tx1"/>
                          </a:solidFill>
                          <a:effectLst/>
                          <a:latin typeface="+mn-lt"/>
                          <a:ea typeface="+mn-ea"/>
                          <a:cs typeface="+mn-cs"/>
                        </a:rPr>
                        <a:t>等）對於業務運作是否是必需的，如果無法很好地監控活動或構成威脅，請考慮阻止訪問一個重大風險。</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5"/>
                        </a:rPr>
                        <a:t>M1054</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Software Configuration</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700" b="0" i="0" kern="1200" dirty="0" smtClean="0">
                          <a:solidFill>
                            <a:schemeClr val="tx1"/>
                          </a:solidFill>
                          <a:effectLst/>
                          <a:latin typeface="+mn-lt"/>
                          <a:ea typeface="+mn-ea"/>
                          <a:cs typeface="+mn-cs"/>
                        </a:rPr>
                        <a:t>Use anti-spoofing and email authentication mechanisms to filter messages based on validity checks of the sender domain (using SPF) and integrity of messages (using DKIM). Enabling these mechanisms within an organization (through policies such as DMARC) may enable recipients (intra-org and cross domain) to perform similar message filtering and validation.</a:t>
                      </a:r>
                    </a:p>
                    <a:p>
                      <a:pPr marL="285750" indent="-2857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使用反欺騙和電子郵件驗證機制，根據寄件者網域的有效性檢查（使用 </a:t>
                      </a:r>
                      <a:r>
                        <a:rPr lang="en-US" altLang="zh-TW" sz="1700" b="0" i="0" kern="1200" dirty="0" smtClean="0">
                          <a:solidFill>
                            <a:schemeClr val="tx1"/>
                          </a:solidFill>
                          <a:effectLst/>
                          <a:latin typeface="+mn-lt"/>
                          <a:ea typeface="+mn-ea"/>
                          <a:cs typeface="+mn-cs"/>
                        </a:rPr>
                        <a:t>SPF</a:t>
                      </a:r>
                      <a:r>
                        <a:rPr lang="zh-TW" altLang="en-US" sz="1700" b="0" i="0" kern="1200" dirty="0" smtClean="0">
                          <a:solidFill>
                            <a:schemeClr val="tx1"/>
                          </a:solidFill>
                          <a:effectLst/>
                          <a:latin typeface="+mn-lt"/>
                          <a:ea typeface="+mn-ea"/>
                          <a:cs typeface="+mn-cs"/>
                        </a:rPr>
                        <a:t>）和郵件完整性（使用 </a:t>
                      </a:r>
                      <a:r>
                        <a:rPr lang="en-US" altLang="zh-TW" sz="1700" b="0" i="0" kern="1200" dirty="0" smtClean="0">
                          <a:solidFill>
                            <a:schemeClr val="tx1"/>
                          </a:solidFill>
                          <a:effectLst/>
                          <a:latin typeface="+mn-lt"/>
                          <a:ea typeface="+mn-ea"/>
                          <a:cs typeface="+mn-cs"/>
                        </a:rPr>
                        <a:t>DKIM</a:t>
                      </a:r>
                      <a:r>
                        <a:rPr lang="zh-TW" altLang="en-US" sz="1700" b="0" i="0" kern="1200" dirty="0" smtClean="0">
                          <a:solidFill>
                            <a:schemeClr val="tx1"/>
                          </a:solidFill>
                          <a:effectLst/>
                          <a:latin typeface="+mn-lt"/>
                          <a:ea typeface="+mn-ea"/>
                          <a:cs typeface="+mn-cs"/>
                        </a:rPr>
                        <a:t>）來過濾郵件。在組織內啟用這些機制（透過 </a:t>
                      </a:r>
                      <a:r>
                        <a:rPr lang="en-US" altLang="zh-TW" sz="1700" b="0" i="0" kern="1200" dirty="0" smtClean="0">
                          <a:solidFill>
                            <a:schemeClr val="tx1"/>
                          </a:solidFill>
                          <a:effectLst/>
                          <a:latin typeface="+mn-lt"/>
                          <a:ea typeface="+mn-ea"/>
                          <a:cs typeface="+mn-cs"/>
                        </a:rPr>
                        <a:t>DMARC </a:t>
                      </a:r>
                      <a:r>
                        <a:rPr lang="zh-TW" altLang="en-US" sz="1700" b="0" i="0" kern="1200" dirty="0" smtClean="0">
                          <a:solidFill>
                            <a:schemeClr val="tx1"/>
                          </a:solidFill>
                          <a:effectLst/>
                          <a:latin typeface="+mn-lt"/>
                          <a:ea typeface="+mn-ea"/>
                          <a:cs typeface="+mn-cs"/>
                        </a:rPr>
                        <a:t>等策略）可以使收件者（組織內和跨網域）執行類似的郵件過濾和驗證。</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r h="590382">
                <a:tc>
                  <a:txBody>
                    <a:bodyPr/>
                    <a:lstStyle/>
                    <a:p>
                      <a:pPr fontAlgn="t"/>
                      <a:r>
                        <a:rPr lang="en-US" altLang="zh-TW" sz="1800" b="0" i="0" u="none" strike="noStrike" kern="1200" dirty="0" smtClean="0">
                          <a:solidFill>
                            <a:schemeClr val="tx1"/>
                          </a:solidFill>
                          <a:effectLst/>
                          <a:latin typeface="+mn-lt"/>
                          <a:ea typeface="+mn-ea"/>
                          <a:cs typeface="+mn-cs"/>
                          <a:hlinkClick r:id="rId6"/>
                        </a:rPr>
                        <a:t>M1017</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User Training</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700" b="0" i="0" kern="1200" dirty="0" smtClean="0">
                          <a:solidFill>
                            <a:schemeClr val="tx1"/>
                          </a:solidFill>
                          <a:effectLst/>
                          <a:latin typeface="+mn-lt"/>
                          <a:ea typeface="+mn-ea"/>
                          <a:cs typeface="+mn-cs"/>
                        </a:rPr>
                        <a:t>Users can be trained to identify social engineering techniques and phishing emails.</a:t>
                      </a:r>
                    </a:p>
                    <a:p>
                      <a:pPr marL="285750" indent="-2857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可以培訓使用者識別社會工程技術和網路釣魚電子郵件。</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77154256"/>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16</a:t>
            </a:fld>
            <a:endParaRPr lang="zh-TW" altLang="en-US"/>
          </a:p>
        </p:txBody>
      </p:sp>
      <p:sp>
        <p:nvSpPr>
          <p:cNvPr id="8" name="矩形 7"/>
          <p:cNvSpPr/>
          <p:nvPr/>
        </p:nvSpPr>
        <p:spPr>
          <a:xfrm>
            <a:off x="0" y="-20184"/>
            <a:ext cx="10751661" cy="584775"/>
          </a:xfrm>
          <a:prstGeom prst="rect">
            <a:avLst/>
          </a:prstGeom>
        </p:spPr>
        <p:txBody>
          <a:bodyPr wrap="none">
            <a:spAutoFit/>
          </a:bodyPr>
          <a:lstStyle/>
          <a:p>
            <a:r>
              <a:rPr lang="en-US" altLang="zh-TW" sz="3200" dirty="0" smtClean="0"/>
              <a:t>1.</a:t>
            </a:r>
            <a:r>
              <a:rPr lang="zh-TW" altLang="en-US" sz="3200" dirty="0" smtClean="0"/>
              <a:t>初步訪問</a:t>
            </a:r>
            <a:r>
              <a:rPr lang="en-US" altLang="zh-TW" sz="3200" dirty="0" smtClean="0"/>
              <a:t>Initial Access</a:t>
            </a:r>
            <a:r>
              <a:rPr lang="zh-TW" altLang="en-US" sz="3200" dirty="0" smtClean="0"/>
              <a:t> 戰術</a:t>
            </a:r>
            <a:r>
              <a:rPr lang="en-US" altLang="zh-TW" sz="3200" dirty="0" smtClean="0"/>
              <a:t>| </a:t>
            </a:r>
            <a:r>
              <a:rPr lang="en-US" altLang="zh-TW" sz="2400" dirty="0" smtClean="0"/>
              <a:t>1.</a:t>
            </a:r>
            <a:r>
              <a:rPr lang="zh-TW" altLang="en-US" sz="2400" dirty="0" smtClean="0"/>
              <a:t>網路釣魚 </a:t>
            </a:r>
            <a:r>
              <a:rPr lang="en-US" altLang="zh-TW" sz="2400" dirty="0" smtClean="0"/>
              <a:t>Phishing </a:t>
            </a:r>
            <a:r>
              <a:rPr lang="en-US" altLang="zh-TW" sz="2400" dirty="0" smtClean="0"/>
              <a:t>T1566 (3)</a:t>
            </a:r>
            <a:r>
              <a:rPr lang="zh-TW" altLang="en-US" sz="2400" dirty="0" smtClean="0"/>
              <a:t>技術</a:t>
            </a:r>
            <a:endParaRPr lang="en-US" altLang="zh-TW" sz="2400" dirty="0"/>
          </a:p>
        </p:txBody>
      </p:sp>
      <p:sp>
        <p:nvSpPr>
          <p:cNvPr id="6" name="矩形 5"/>
          <p:cNvSpPr/>
          <p:nvPr/>
        </p:nvSpPr>
        <p:spPr>
          <a:xfrm>
            <a:off x="0" y="48368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12945847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3960395010"/>
              </p:ext>
            </p:extLst>
          </p:nvPr>
        </p:nvGraphicFramePr>
        <p:xfrm>
          <a:off x="0" y="400337"/>
          <a:ext cx="12192000" cy="6923858"/>
        </p:xfrm>
        <a:graphic>
          <a:graphicData uri="http://schemas.openxmlformats.org/drawingml/2006/table">
            <a:tbl>
              <a:tblPr/>
              <a:tblGrid>
                <a:gridCol w="924916">
                  <a:extLst>
                    <a:ext uri="{9D8B030D-6E8A-4147-A177-3AD203B41FA5}">
                      <a16:colId xmlns:a16="http://schemas.microsoft.com/office/drawing/2014/main" val="906928145"/>
                    </a:ext>
                  </a:extLst>
                </a:gridCol>
                <a:gridCol w="1165854">
                  <a:extLst>
                    <a:ext uri="{9D8B030D-6E8A-4147-A177-3AD203B41FA5}">
                      <a16:colId xmlns:a16="http://schemas.microsoft.com/office/drawing/2014/main" val="515423261"/>
                    </a:ext>
                  </a:extLst>
                </a:gridCol>
                <a:gridCol w="1872173">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170552">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891623">
                <a:tc>
                  <a:txBody>
                    <a:bodyPr/>
                    <a:lstStyle/>
                    <a:p>
                      <a:pPr fontAlgn="t"/>
                      <a:r>
                        <a:rPr lang="en-US" altLang="zh-TW" sz="1800" b="0" i="0" u="none" strike="noStrike" kern="1200" dirty="0" smtClean="0">
                          <a:solidFill>
                            <a:schemeClr val="tx1"/>
                          </a:solidFill>
                          <a:effectLst/>
                          <a:latin typeface="+mn-lt"/>
                          <a:ea typeface="+mn-ea"/>
                          <a:cs typeface="+mn-cs"/>
                          <a:hlinkClick r:id="rId2"/>
                        </a:rPr>
                        <a:t>DS0015</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Application Log</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Application Log Content</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應用程式日誌內容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0" i="0" kern="1200" dirty="0" smtClean="0">
                          <a:solidFill>
                            <a:schemeClr val="tx1"/>
                          </a:solidFill>
                          <a:effectLst/>
                          <a:latin typeface="+mn-lt"/>
                          <a:ea typeface="+mn-ea"/>
                          <a:cs typeface="+mn-cs"/>
                        </a:rPr>
                        <a:t>Monitor for third-party application logging, messaging, and/or other artifacts that may send phishing messages to gain access to victim systems. Filtering based on DKIM+SPF or header analysis can help detect when the email sender is spoofed.URL inspection within email (including expanding shortened links) can help detect links leading to known malicious sites. Detonation chambers can be used to detect these links and either automatically go to these sites to determine if they're potentially malicious, or wait and capture the content if a user visits the link</a:t>
                      </a:r>
                      <a:r>
                        <a:rPr lang="en-US" altLang="zh-TW" sz="1800" b="0" i="0" kern="1200" dirty="0" smtClean="0">
                          <a:solidFill>
                            <a:schemeClr val="tx1"/>
                          </a:solidFill>
                          <a:effectLst/>
                          <a:latin typeface="+mn-lt"/>
                          <a:ea typeface="+mn-ea"/>
                          <a:cs typeface="+mn-cs"/>
                        </a:rPr>
                        <a:t>.</a:t>
                      </a:r>
                      <a:r>
                        <a:rPr lang="zh-TW" altLang="en-US" sz="1400" b="1" i="0" kern="1200" dirty="0" smtClean="0">
                          <a:solidFill>
                            <a:schemeClr val="tx1"/>
                          </a:solidFill>
                          <a:effectLst/>
                          <a:latin typeface="+mn-lt"/>
                          <a:ea typeface="+mn-ea"/>
                          <a:cs typeface="+mn-cs"/>
                        </a:rPr>
                        <a:t>監視可能發送網路釣魚訊息以存取受害系統的第三方應用程式日誌記錄、訊息傳遞和</a:t>
                      </a:r>
                      <a:r>
                        <a:rPr lang="en-US" altLang="zh-TW" sz="1400" b="1" i="0" kern="1200" dirty="0" smtClean="0">
                          <a:solidFill>
                            <a:schemeClr val="tx1"/>
                          </a:solidFill>
                          <a:effectLst/>
                          <a:latin typeface="+mn-lt"/>
                          <a:ea typeface="+mn-ea"/>
                          <a:cs typeface="+mn-cs"/>
                        </a:rPr>
                        <a:t>/</a:t>
                      </a:r>
                      <a:r>
                        <a:rPr lang="zh-TW" altLang="en-US" sz="1400" b="1" i="0" kern="1200" dirty="0" smtClean="0">
                          <a:solidFill>
                            <a:schemeClr val="tx1"/>
                          </a:solidFill>
                          <a:effectLst/>
                          <a:latin typeface="+mn-lt"/>
                          <a:ea typeface="+mn-ea"/>
                          <a:cs typeface="+mn-cs"/>
                        </a:rPr>
                        <a:t>或其他工件。基於 </a:t>
                      </a:r>
                      <a:r>
                        <a:rPr lang="en-US" altLang="zh-TW" sz="1400" b="1" i="0" kern="1200" dirty="0" smtClean="0">
                          <a:solidFill>
                            <a:schemeClr val="tx1"/>
                          </a:solidFill>
                          <a:effectLst/>
                          <a:latin typeface="+mn-lt"/>
                          <a:ea typeface="+mn-ea"/>
                          <a:cs typeface="+mn-cs"/>
                        </a:rPr>
                        <a:t>DKIM+SPF </a:t>
                      </a:r>
                      <a:r>
                        <a:rPr lang="zh-TW" altLang="en-US" sz="1400" b="1" i="0" kern="1200" dirty="0" smtClean="0">
                          <a:solidFill>
                            <a:schemeClr val="tx1"/>
                          </a:solidFill>
                          <a:effectLst/>
                          <a:latin typeface="+mn-lt"/>
                          <a:ea typeface="+mn-ea"/>
                          <a:cs typeface="+mn-cs"/>
                        </a:rPr>
                        <a:t>或標頭分析的過濾可以幫助偵測電子郵件寄件者何時被欺騙。電子郵件中的 </a:t>
                      </a:r>
                      <a:r>
                        <a:rPr lang="en-US" altLang="zh-TW" sz="1400" b="1" i="0" kern="1200" dirty="0" smtClean="0">
                          <a:solidFill>
                            <a:schemeClr val="tx1"/>
                          </a:solidFill>
                          <a:effectLst/>
                          <a:latin typeface="+mn-lt"/>
                          <a:ea typeface="+mn-ea"/>
                          <a:cs typeface="+mn-cs"/>
                        </a:rPr>
                        <a:t>URL </a:t>
                      </a:r>
                      <a:r>
                        <a:rPr lang="zh-TW" altLang="en-US" sz="1400" b="1" i="0" kern="1200" dirty="0" smtClean="0">
                          <a:solidFill>
                            <a:schemeClr val="tx1"/>
                          </a:solidFill>
                          <a:effectLst/>
                          <a:latin typeface="+mn-lt"/>
                          <a:ea typeface="+mn-ea"/>
                          <a:cs typeface="+mn-cs"/>
                        </a:rPr>
                        <a:t>檢查（包括擴充縮短的連結）可以協助偵測通往已知惡意網站的連結。爆炸室可用於檢測這些鏈接，並自動訪問這些網站以確定它們是否可能是惡意的，或者在用戶訪問該鏈接時等待並捕獲內容。</a:t>
                      </a:r>
                      <a:endParaRPr lang="en-US" altLang="zh-TW" sz="1400" b="1"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597315">
                <a:tc>
                  <a:txBody>
                    <a:bodyPr/>
                    <a:lstStyle/>
                    <a:p>
                      <a:pPr fontAlgn="t"/>
                      <a:r>
                        <a:rPr lang="en-US" altLang="zh-TW" sz="1800" b="0" i="0" u="none" strike="noStrike" kern="1200" dirty="0" smtClean="0">
                          <a:solidFill>
                            <a:schemeClr val="tx1"/>
                          </a:solidFill>
                          <a:effectLst/>
                          <a:latin typeface="+mn-lt"/>
                          <a:ea typeface="+mn-ea"/>
                          <a:cs typeface="+mn-cs"/>
                          <a:hlinkClick r:id="rId4"/>
                        </a:rPr>
                        <a:t>DS0022</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File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文件創建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0" i="0" kern="1200" dirty="0" smtClean="0">
                          <a:solidFill>
                            <a:schemeClr val="tx1"/>
                          </a:solidFill>
                          <a:effectLst/>
                          <a:latin typeface="+mn-lt"/>
                          <a:ea typeface="+mn-ea"/>
                          <a:cs typeface="+mn-cs"/>
                        </a:rPr>
                        <a:t>Monitor for newly constructed files from a phishing messages to gain access to victim systems.</a:t>
                      </a:r>
                    </a:p>
                    <a:p>
                      <a:pPr marL="285750" indent="-285750" fontAlgn="t">
                        <a:buFont typeface="Wingdings" panose="05000000000000000000" pitchFamily="2" charset="2"/>
                        <a:buChar char="n"/>
                      </a:pPr>
                      <a:r>
                        <a:rPr lang="zh-TW" altLang="en-US" sz="1400" b="0" i="0" kern="1200" dirty="0" smtClean="0">
                          <a:solidFill>
                            <a:schemeClr val="tx1"/>
                          </a:solidFill>
                          <a:effectLst/>
                          <a:latin typeface="+mn-lt"/>
                          <a:ea typeface="+mn-ea"/>
                          <a:cs typeface="+mn-cs"/>
                        </a:rPr>
                        <a:t>監視網路釣魚訊息中新建的文件，以取得受害者係統的存取權限。</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891623">
                <a:tc rowSpan="2">
                  <a:txBody>
                    <a:bodyPr/>
                    <a:lstStyle/>
                    <a:p>
                      <a:r>
                        <a:rPr lang="en-US" altLang="zh-TW" sz="1800" b="0" i="0" u="none" strike="noStrike" kern="1200" dirty="0" smtClean="0">
                          <a:solidFill>
                            <a:schemeClr val="tx1"/>
                          </a:solidFill>
                          <a:effectLst/>
                          <a:latin typeface="+mn-lt"/>
                          <a:ea typeface="+mn-ea"/>
                          <a:cs typeface="+mn-cs"/>
                          <a:hlinkClick r:id="rId6"/>
                        </a:rPr>
                        <a:t>DS0029</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u="none" strike="noStrike" dirty="0">
                          <a:solidFill>
                            <a:srgbClr val="4F7CAC"/>
                          </a:solidFill>
                          <a:effectLst/>
                          <a:hlinkClick r:id="rId6"/>
                        </a:rPr>
                        <a:t/>
                      </a:r>
                      <a:br>
                        <a:rPr lang="en-US" u="none" strike="noStrike" dirty="0">
                          <a:solidFill>
                            <a:srgbClr val="4F7CAC"/>
                          </a:solidFill>
                          <a:effectLst/>
                          <a:hlinkClick r:id="rId6"/>
                        </a:rPr>
                      </a:br>
                      <a:r>
                        <a:rPr lang="en-US" u="none" strike="noStrike" dirty="0">
                          <a:solidFill>
                            <a:srgbClr val="4F7CAC"/>
                          </a:solidFill>
                          <a:effectLst/>
                          <a:hlinkClick r:id="rId6"/>
                        </a:rPr>
                        <a:t>Network Traffic</a:t>
                      </a:r>
                      <a:endParaRPr lang="en-US" dirty="0">
                        <a:effectLst/>
                      </a:endParaRPr>
                    </a:p>
                    <a:p>
                      <a:pPr fontAlgn="t"/>
                      <a:r>
                        <a:rPr lang="en-US" u="none" strike="noStrike" dirty="0">
                          <a:solidFill>
                            <a:srgbClr val="4F7CAC"/>
                          </a:solidFill>
                          <a:effectLst/>
                          <a:hlinkClick r:id="rId6"/>
                        </a:rPr>
                        <a:t/>
                      </a:r>
                      <a:br>
                        <a:rPr lang="en-US" u="none" strike="noStrike" dirty="0">
                          <a:solidFill>
                            <a:srgbClr val="4F7CAC"/>
                          </a:solidFill>
                          <a:effectLst/>
                          <a:hlinkClick r:id="rId6"/>
                        </a:rPr>
                      </a:b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smtClean="0">
                          <a:solidFill>
                            <a:srgbClr val="4F7CAC"/>
                          </a:solidFill>
                          <a:effectLst/>
                          <a:hlinkClick r:id="rId7"/>
                        </a:rPr>
                        <a:t>Network </a:t>
                      </a:r>
                      <a:r>
                        <a:rPr lang="en-US" u="none" strike="noStrike" dirty="0">
                          <a:solidFill>
                            <a:srgbClr val="4F7CAC"/>
                          </a:solidFill>
                          <a:effectLst/>
                          <a:hlinkClick r:id="rId7"/>
                        </a:rPr>
                        <a:t>Traffic </a:t>
                      </a:r>
                      <a:r>
                        <a:rPr lang="en-US" u="none" strike="noStrike" dirty="0" smtClean="0">
                          <a:solidFill>
                            <a:srgbClr val="4F7CAC"/>
                          </a:solidFill>
                          <a:effectLst/>
                          <a:hlinkClick r:id="rId7"/>
                        </a:rPr>
                        <a:t>Content</a:t>
                      </a:r>
                      <a:endParaRPr lang="en-US" u="none" strike="noStrike" dirty="0" smtClean="0">
                        <a:solidFill>
                          <a:srgbClr val="4F7CAC"/>
                        </a:solidFill>
                        <a:effectLst/>
                      </a:endParaRPr>
                    </a:p>
                    <a:p>
                      <a:pPr fontAlgn="t"/>
                      <a:r>
                        <a:rPr lang="zh-TW" altLang="en-US" b="1" u="none" strike="noStrike" dirty="0" smtClean="0">
                          <a:solidFill>
                            <a:schemeClr val="tx1"/>
                          </a:solidFill>
                          <a:effectLst/>
                        </a:rPr>
                        <a:t>網路流量內容</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0" i="0" kern="1200" dirty="0" smtClean="0">
                          <a:solidFill>
                            <a:schemeClr val="tx1"/>
                          </a:solidFill>
                          <a:effectLst/>
                          <a:latin typeface="+mn-lt"/>
                          <a:ea typeface="+mn-ea"/>
                          <a:cs typeface="+mn-cs"/>
                        </a:rPr>
                        <a:t>Monitor and analyze SSL/TLS traffic patterns and packet inspection associated to protocol(s) that do not follow the expected protocol standards and traffic flows (e.g. extraneous packets that do not belong to established flows, gratuitous or anomalous traffic patterns, anomalous syntax, or structure). Consider correlation with process monitoring and command line to detect anomalous processes execution and command line arguments associated to traffic patterns (e.g. monitor anomalies in use of files that do not normally initiate connections for respective protocol(s)). Filtering based on DKIM+SPF or header analysis can help detect when the email sender is spoofed.</a:t>
                      </a:r>
                      <a:r>
                        <a:rPr lang="zh-TW" altLang="en-US" sz="1400" b="1" i="0" kern="1200" dirty="0" smtClean="0">
                          <a:solidFill>
                            <a:schemeClr val="tx1"/>
                          </a:solidFill>
                          <a:effectLst/>
                          <a:latin typeface="+mn-lt"/>
                          <a:ea typeface="+mn-ea"/>
                          <a:cs typeface="+mn-cs"/>
                        </a:rPr>
                        <a:t>監控和分析與不遵循預期協定標準和流量的協定相關的 </a:t>
                      </a:r>
                      <a:r>
                        <a:rPr lang="en-US" altLang="zh-TW" sz="1400" b="1" i="0" kern="1200" dirty="0" smtClean="0">
                          <a:solidFill>
                            <a:schemeClr val="tx1"/>
                          </a:solidFill>
                          <a:effectLst/>
                          <a:latin typeface="+mn-lt"/>
                          <a:ea typeface="+mn-ea"/>
                          <a:cs typeface="+mn-cs"/>
                        </a:rPr>
                        <a:t>SSL/TLS </a:t>
                      </a:r>
                      <a:r>
                        <a:rPr lang="zh-TW" altLang="en-US" sz="1400" b="1" i="0" kern="1200" dirty="0" smtClean="0">
                          <a:solidFill>
                            <a:schemeClr val="tx1"/>
                          </a:solidFill>
                          <a:effectLst/>
                          <a:latin typeface="+mn-lt"/>
                          <a:ea typeface="+mn-ea"/>
                          <a:cs typeface="+mn-cs"/>
                        </a:rPr>
                        <a:t>流量模式和資料包檢查（例如，不屬於已建立流的無關資料包、無償或異常流量模式、異常語法或結構）。考慮與進程監控和命令列的相關性，以偵測與流量模式關聯的異常進程執行和命令列參數（例如，監控通常不會為相應協定啟動連線的檔案使用中的異常情況）。基於 </a:t>
                      </a:r>
                      <a:r>
                        <a:rPr lang="en-US" altLang="zh-TW" sz="1400" b="1" i="0" kern="1200" dirty="0" smtClean="0">
                          <a:solidFill>
                            <a:schemeClr val="tx1"/>
                          </a:solidFill>
                          <a:effectLst/>
                          <a:latin typeface="+mn-lt"/>
                          <a:ea typeface="+mn-ea"/>
                          <a:cs typeface="+mn-cs"/>
                        </a:rPr>
                        <a:t>DKIM+SPF </a:t>
                      </a:r>
                      <a:r>
                        <a:rPr lang="zh-TW" altLang="en-US" sz="1400" b="1" i="0" kern="1200" dirty="0" smtClean="0">
                          <a:solidFill>
                            <a:schemeClr val="tx1"/>
                          </a:solidFill>
                          <a:effectLst/>
                          <a:latin typeface="+mn-lt"/>
                          <a:ea typeface="+mn-ea"/>
                          <a:cs typeface="+mn-cs"/>
                        </a:rPr>
                        <a:t>或標頭分析的過濾可以幫助偵測電子郵件寄件者何時被欺騙。</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517549">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pPr fontAlgn="t"/>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TW" sz="1800" b="0" i="0" u="none" strike="noStrike" kern="1200" dirty="0" smtClean="0">
                          <a:solidFill>
                            <a:schemeClr val="tx1"/>
                          </a:solidFill>
                          <a:effectLst/>
                          <a:latin typeface="+mn-lt"/>
                          <a:ea typeface="+mn-ea"/>
                          <a:cs typeface="+mn-cs"/>
                          <a:hlinkClick r:id="rId8"/>
                        </a:rPr>
                        <a:t>Network Traffic Flow</a:t>
                      </a:r>
                      <a:endParaRPr lang="en-US" altLang="zh-TW" sz="18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none" strike="noStrike" dirty="0" smtClean="0">
                          <a:solidFill>
                            <a:schemeClr val="tx1"/>
                          </a:solidFill>
                          <a:effectLst/>
                        </a:rPr>
                        <a:t>網路流量</a:t>
                      </a:r>
                      <a:endParaRPr lang="zh-TW" altLang="en-US" b="1" dirty="0" smtClean="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400" b="0" i="0" kern="1200" dirty="0" smtClean="0">
                          <a:solidFill>
                            <a:schemeClr val="tx1"/>
                          </a:solidFill>
                          <a:effectLst/>
                          <a:latin typeface="+mn-lt"/>
                          <a:ea typeface="+mn-ea"/>
                          <a:cs typeface="+mn-cs"/>
                        </a:rPr>
                        <a:t>Monitor network data for uncommon data flows. Processes utilizing the network that do not normally have network communication or have never been seen before are suspicious.</a:t>
                      </a:r>
                    </a:p>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400" b="1" i="0" kern="1200" dirty="0" smtClean="0">
                          <a:solidFill>
                            <a:schemeClr val="tx1"/>
                          </a:solidFill>
                          <a:effectLst/>
                          <a:latin typeface="+mn-lt"/>
                          <a:ea typeface="+mn-ea"/>
                          <a:cs typeface="+mn-cs"/>
                        </a:rPr>
                        <a:t>監視網路資料中不常見的資料流。使用通常沒有網路通訊或以前從未見過的網路的進程是可疑的。</a:t>
                      </a:r>
                      <a:endParaRPr lang="en-US" sz="10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035277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17</a:t>
            </a:fld>
            <a:endParaRPr lang="zh-TW" altLang="en-US"/>
          </a:p>
        </p:txBody>
      </p:sp>
    </p:spTree>
    <p:extLst>
      <p:ext uri="{BB962C8B-B14F-4D97-AF65-F5344CB8AC3E}">
        <p14:creationId xmlns:p14="http://schemas.microsoft.com/office/powerpoint/2010/main" val="39958438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6965973" y="3268683"/>
          <a:ext cx="4630281" cy="1981200"/>
        </p:xfrm>
        <a:graphic>
          <a:graphicData uri="http://schemas.openxmlformats.org/drawingml/2006/table">
            <a:tbl>
              <a:tblPr/>
              <a:tblGrid>
                <a:gridCol w="1741065">
                  <a:extLst>
                    <a:ext uri="{9D8B030D-6E8A-4147-A177-3AD203B41FA5}">
                      <a16:colId xmlns:a16="http://schemas.microsoft.com/office/drawing/2014/main" val="2340207979"/>
                    </a:ext>
                  </a:extLst>
                </a:gridCol>
                <a:gridCol w="2889216">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sz="2000" u="none" strike="noStrike" dirty="0">
                          <a:solidFill>
                            <a:srgbClr val="4F7CAC"/>
                          </a:solidFill>
                          <a:effectLst/>
                          <a:hlinkClick r:id="rId2"/>
                        </a:rPr>
                        <a:t>T1595.001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2"/>
                        </a:rPr>
                        <a:t>Scanning IP Blocks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sz="2000" u="none" strike="noStrike" dirty="0">
                          <a:solidFill>
                            <a:srgbClr val="4F7CAC"/>
                          </a:solidFill>
                          <a:effectLst/>
                          <a:hlinkClick r:id="rId3"/>
                        </a:rPr>
                        <a:t>T1595.002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3"/>
                        </a:rPr>
                        <a:t>Vulnerability Scanning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sz="2000" u="none" strike="noStrike" dirty="0">
                          <a:solidFill>
                            <a:srgbClr val="4F7CAC"/>
                          </a:solidFill>
                          <a:effectLst/>
                          <a:hlinkClick r:id="rId4"/>
                        </a:rPr>
                        <a:t>T1595.003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4"/>
                        </a:rPr>
                        <a:t>Wordlist Scanning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bl>
          </a:graphicData>
        </a:graphic>
      </p:graphicFrame>
      <p:sp>
        <p:nvSpPr>
          <p:cNvPr id="4" name="矩形 3"/>
          <p:cNvSpPr/>
          <p:nvPr/>
        </p:nvSpPr>
        <p:spPr>
          <a:xfrm>
            <a:off x="0" y="136525"/>
            <a:ext cx="11219803" cy="584775"/>
          </a:xfrm>
          <a:prstGeom prst="rect">
            <a:avLst/>
          </a:prstGeom>
        </p:spPr>
        <p:txBody>
          <a:bodyPr wrap="none">
            <a:spAutoFit/>
          </a:bodyPr>
          <a:lstStyle/>
          <a:p>
            <a:r>
              <a:rPr lang="en-US" altLang="zh-TW" sz="3200" dirty="0"/>
              <a:t>1.</a:t>
            </a:r>
            <a:r>
              <a:rPr lang="zh-TW" altLang="en-US" sz="3200" dirty="0"/>
              <a:t>偵察</a:t>
            </a:r>
            <a:r>
              <a:rPr lang="en-US" altLang="zh-TW" sz="3200" dirty="0"/>
              <a:t>Reconnaissance</a:t>
            </a:r>
            <a:r>
              <a:rPr lang="zh-TW" altLang="en-US" sz="3200" dirty="0"/>
              <a:t> 戰術</a:t>
            </a:r>
            <a:r>
              <a:rPr lang="en-US" altLang="zh-TW" sz="3200" dirty="0"/>
              <a:t>| </a:t>
            </a:r>
            <a:r>
              <a:rPr lang="en-US" altLang="zh-TW" sz="2400" dirty="0"/>
              <a:t>1.</a:t>
            </a:r>
            <a:r>
              <a:rPr lang="zh-TW" altLang="en-US" sz="2400" b="1" dirty="0">
                <a:solidFill>
                  <a:srgbClr val="FF0000"/>
                </a:solidFill>
                <a:effectLst>
                  <a:outerShdw blurRad="38100" dist="38100" dir="2700000" algn="tl">
                    <a:srgbClr val="000000">
                      <a:alpha val="43137"/>
                    </a:srgbClr>
                  </a:outerShdw>
                </a:effectLst>
              </a:rPr>
              <a:t>主動</a:t>
            </a:r>
            <a:r>
              <a:rPr lang="zh-TW" altLang="en-US" sz="2400" dirty="0"/>
              <a:t>掃描</a:t>
            </a:r>
            <a:r>
              <a:rPr lang="zh-TW" altLang="en-US" sz="2400" b="1" dirty="0">
                <a:solidFill>
                  <a:srgbClr val="FF0000"/>
                </a:solidFill>
                <a:effectLst>
                  <a:outerShdw blurRad="38100" dist="38100" dir="2700000" algn="tl">
                    <a:srgbClr val="000000">
                      <a:alpha val="43137"/>
                    </a:srgbClr>
                  </a:outerShdw>
                </a:effectLst>
              </a:rPr>
              <a:t> </a:t>
            </a:r>
            <a:r>
              <a:rPr lang="en-US" altLang="zh-TW" sz="2400" b="1" dirty="0">
                <a:solidFill>
                  <a:srgbClr val="FF0000"/>
                </a:solidFill>
                <a:effectLst>
                  <a:outerShdw blurRad="38100" dist="38100" dir="2700000" algn="tl">
                    <a:srgbClr val="000000">
                      <a:alpha val="43137"/>
                    </a:srgbClr>
                  </a:outerShdw>
                </a:effectLst>
              </a:rPr>
              <a:t>Active </a:t>
            </a:r>
            <a:r>
              <a:rPr lang="en-US" altLang="zh-TW" sz="2400" dirty="0"/>
              <a:t>ScanningT1595 (3)</a:t>
            </a:r>
            <a:r>
              <a:rPr lang="zh-TW" altLang="en-US" sz="2400" dirty="0"/>
              <a:t>技術</a:t>
            </a:r>
            <a:endParaRPr lang="en-US" altLang="zh-TW" sz="2400" dirty="0"/>
          </a:p>
        </p:txBody>
      </p:sp>
      <p:sp>
        <p:nvSpPr>
          <p:cNvPr id="5" name="矩形 4"/>
          <p:cNvSpPr/>
          <p:nvPr/>
        </p:nvSpPr>
        <p:spPr>
          <a:xfrm>
            <a:off x="166643" y="889843"/>
            <a:ext cx="6096000" cy="5078313"/>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可能會執行主動掃描</a:t>
            </a:r>
            <a:r>
              <a:rPr lang="en-US" altLang="zh-TW" dirty="0"/>
              <a:t>(Active Scanning)</a:t>
            </a:r>
            <a:r>
              <a:rPr lang="zh-TW" altLang="en-US" dirty="0"/>
              <a:t>來收集可在瞄準期間使用的資料。</a:t>
            </a:r>
            <a:endParaRPr lang="en-US" altLang="zh-TW" dirty="0"/>
          </a:p>
          <a:p>
            <a:pPr marL="285750" indent="-285750">
              <a:buFont typeface="Wingdings" panose="05000000000000000000" pitchFamily="2" charset="2"/>
              <a:buChar char="n"/>
            </a:pPr>
            <a:r>
              <a:rPr lang="zh-TW" altLang="en-US" dirty="0"/>
              <a:t>主動掃描是</a:t>
            </a:r>
            <a:r>
              <a:rPr lang="en-US" altLang="zh-TW" dirty="0"/>
              <a:t>Adversaries</a:t>
            </a:r>
            <a:r>
              <a:rPr lang="zh-TW" altLang="en-US" dirty="0"/>
              <a:t>通過網路探測受害者基礎設施的掃描，而不是其他不涉及直接交互的偵察形式</a:t>
            </a:r>
            <a:endParaRPr lang="en-US" altLang="zh-TW" dirty="0"/>
          </a:p>
          <a:p>
            <a:pPr marL="285750" indent="-285750">
              <a:buFont typeface="Wingdings" panose="05000000000000000000" pitchFamily="2" charset="2"/>
              <a:buChar char="n"/>
            </a:pPr>
            <a:r>
              <a:rPr lang="en-US" altLang="zh-TW" dirty="0"/>
              <a:t>Adversaries</a:t>
            </a:r>
            <a:r>
              <a:rPr lang="zh-TW" altLang="en-US" dirty="0"/>
              <a:t>可能會根據他們要收集的資料執行不同形式的主動掃描。</a:t>
            </a:r>
            <a:endParaRPr lang="en-US" altLang="zh-TW" dirty="0"/>
          </a:p>
          <a:p>
            <a:pPr marL="285750" indent="-285750">
              <a:buFont typeface="Wingdings" panose="05000000000000000000" pitchFamily="2" charset="2"/>
              <a:buChar char="n"/>
            </a:pPr>
            <a:r>
              <a:rPr lang="zh-TW" altLang="en-US" dirty="0"/>
              <a:t>這些掃描也可以通過多種方式執行，包括使用 </a:t>
            </a:r>
            <a:r>
              <a:rPr lang="en-US" altLang="zh-TW" dirty="0"/>
              <a:t>ICMP </a:t>
            </a:r>
            <a:r>
              <a:rPr lang="zh-TW" altLang="en-US" dirty="0"/>
              <a:t>等網路協議的本機功能。</a:t>
            </a:r>
            <a:endParaRPr lang="en-US" altLang="zh-TW" dirty="0"/>
          </a:p>
          <a:p>
            <a:pPr marL="285750" indent="-285750">
              <a:buFont typeface="Wingdings" panose="05000000000000000000" pitchFamily="2" charset="2"/>
              <a:buChar char="n"/>
            </a:pPr>
            <a:r>
              <a:rPr lang="zh-TW" altLang="en-US" dirty="0"/>
              <a:t>來自這些掃描的資料可能會提供給其他形式的偵察機會</a:t>
            </a:r>
            <a:r>
              <a:rPr lang="en-US" altLang="zh-TW" dirty="0"/>
              <a:t>(</a:t>
            </a:r>
            <a:r>
              <a:rPr lang="zh-TW" altLang="en-US" dirty="0"/>
              <a:t>例如：搜索開放網站</a:t>
            </a:r>
            <a:r>
              <a:rPr lang="en-US" altLang="zh-TW" dirty="0"/>
              <a:t>/</a:t>
            </a:r>
            <a:r>
              <a:rPr lang="zh-TW" altLang="en-US" dirty="0"/>
              <a:t>域或搜索開放技術資料庫</a:t>
            </a:r>
            <a:r>
              <a:rPr lang="en-US" altLang="zh-TW" dirty="0"/>
              <a:t>)</a:t>
            </a:r>
            <a:r>
              <a:rPr lang="zh-TW" altLang="en-US" dirty="0"/>
              <a:t>、建立運營資源</a:t>
            </a:r>
            <a:r>
              <a:rPr lang="en-US" altLang="zh-TW" dirty="0"/>
              <a:t>(</a:t>
            </a:r>
            <a:r>
              <a:rPr lang="zh-TW" altLang="en-US" dirty="0"/>
              <a:t>例如：開發能力或獲得能力</a:t>
            </a:r>
            <a:r>
              <a:rPr lang="en-US" altLang="zh-TW" dirty="0"/>
              <a:t>)</a:t>
            </a:r>
            <a:r>
              <a:rPr lang="zh-TW" altLang="en-US" dirty="0"/>
              <a:t>和</a:t>
            </a:r>
            <a:r>
              <a:rPr lang="en-US" altLang="zh-TW" dirty="0"/>
              <a:t>/</a:t>
            </a:r>
            <a:r>
              <a:rPr lang="zh-TW" altLang="en-US" dirty="0"/>
              <a:t>或初始訪問</a:t>
            </a:r>
            <a:r>
              <a:rPr lang="en-US" altLang="zh-TW" dirty="0"/>
              <a:t>(</a:t>
            </a:r>
            <a:r>
              <a:rPr lang="zh-TW" altLang="en-US" dirty="0"/>
              <a:t>例如：外部遠程服務或利用面向公眾的應用程序</a:t>
            </a:r>
            <a:r>
              <a:rPr lang="en-US" altLang="zh-TW" dirty="0"/>
              <a:t>)</a:t>
            </a:r>
            <a:r>
              <a:rPr lang="zh-TW" altLang="en-US" dirty="0"/>
              <a:t> </a:t>
            </a:r>
            <a:r>
              <a:rPr lang="en-US" altLang="zh-TW" dirty="0"/>
              <a:t>Information from these scans may reveal opportunities for other forms of reconnaissance (ex: Search Open Websites/Domains or Search Open Technical Databases), establishing operational resources (ex: Develop Capabilities or Obtain Capabilities), and/or initial access (ex: External Remote Services or Exploit Public-Facing Application).</a:t>
            </a:r>
            <a:endParaRPr lang="zh-TW" altLang="en-US" dirty="0"/>
          </a:p>
        </p:txBody>
      </p:sp>
      <p:sp>
        <p:nvSpPr>
          <p:cNvPr id="6" name="矩形 5"/>
          <p:cNvSpPr/>
          <p:nvPr/>
        </p:nvSpPr>
        <p:spPr>
          <a:xfrm>
            <a:off x="7013475" y="1400827"/>
            <a:ext cx="4649189" cy="1600438"/>
          </a:xfrm>
          <a:prstGeom prst="rect">
            <a:avLst/>
          </a:prstGeom>
          <a:solidFill>
            <a:schemeClr val="accent6">
              <a:lumMod val="20000"/>
              <a:lumOff val="80000"/>
            </a:schemeClr>
          </a:solidFill>
        </p:spPr>
        <p:txBody>
          <a:bodyPr wrap="square">
            <a:spAutoFit/>
          </a:bodyPr>
          <a:lstStyle/>
          <a:p>
            <a:r>
              <a:rPr lang="en-US" altLang="zh-TW" sz="1400" b="1" dirty="0">
                <a:effectLst>
                  <a:outerShdw blurRad="38100" dist="38100" dir="2700000" algn="tl">
                    <a:srgbClr val="000000">
                      <a:alpha val="43137"/>
                    </a:srgbClr>
                  </a:outerShdw>
                </a:effectLst>
                <a:latin typeface="Roboto-Regular"/>
              </a:rPr>
              <a:t>ID: T1595</a:t>
            </a:r>
          </a:p>
          <a:p>
            <a:r>
              <a:rPr lang="en-US" altLang="zh-TW" sz="1400" b="1" dirty="0">
                <a:effectLst>
                  <a:outerShdw blurRad="38100" dist="38100" dir="2700000" algn="tl">
                    <a:srgbClr val="000000">
                      <a:alpha val="43137"/>
                    </a:srgbClr>
                  </a:outerShdw>
                </a:effectLst>
                <a:latin typeface="Roboto-Regular"/>
              </a:rPr>
              <a:t>Sub-techniques:  </a:t>
            </a:r>
            <a:r>
              <a:rPr lang="en-US" altLang="zh-TW" sz="1400" b="1" dirty="0">
                <a:effectLst>
                  <a:outerShdw blurRad="38100" dist="38100" dir="2700000" algn="tl">
                    <a:srgbClr val="000000">
                      <a:alpha val="43137"/>
                    </a:srgbClr>
                  </a:outerShdw>
                </a:effectLst>
                <a:latin typeface="Roboto-Regular"/>
                <a:hlinkClick r:id="rId5"/>
              </a:rPr>
              <a:t>T1595.001</a:t>
            </a:r>
            <a:r>
              <a:rPr lang="en-US" altLang="zh-TW" sz="1400" b="1" dirty="0">
                <a:effectLst>
                  <a:outerShdw blurRad="38100" dist="38100" dir="2700000" algn="tl">
                    <a:srgbClr val="000000">
                      <a:alpha val="43137"/>
                    </a:srgbClr>
                  </a:outerShdw>
                </a:effectLst>
                <a:latin typeface="Roboto-Regular"/>
              </a:rPr>
              <a:t>, </a:t>
            </a:r>
            <a:r>
              <a:rPr lang="en-US" altLang="zh-TW" sz="1400" b="1" dirty="0">
                <a:effectLst>
                  <a:outerShdw blurRad="38100" dist="38100" dir="2700000" algn="tl">
                    <a:srgbClr val="000000">
                      <a:alpha val="43137"/>
                    </a:srgbClr>
                  </a:outerShdw>
                </a:effectLst>
                <a:latin typeface="Roboto-Regular"/>
                <a:hlinkClick r:id="rId6"/>
              </a:rPr>
              <a:t>T1595.002</a:t>
            </a:r>
            <a:r>
              <a:rPr lang="en-US" altLang="zh-TW" sz="1400" b="1" dirty="0">
                <a:effectLst>
                  <a:outerShdw blurRad="38100" dist="38100" dir="2700000" algn="tl">
                    <a:srgbClr val="000000">
                      <a:alpha val="43137"/>
                    </a:srgbClr>
                  </a:outerShdw>
                </a:effectLst>
                <a:latin typeface="Roboto-Regular"/>
              </a:rPr>
              <a:t>, </a:t>
            </a:r>
            <a:r>
              <a:rPr lang="en-US" altLang="zh-TW" sz="1400" b="1" dirty="0">
                <a:effectLst>
                  <a:outerShdw blurRad="38100" dist="38100" dir="2700000" algn="tl">
                    <a:srgbClr val="000000">
                      <a:alpha val="43137"/>
                    </a:srgbClr>
                  </a:outerShdw>
                </a:effectLst>
                <a:latin typeface="Roboto-Regular"/>
                <a:hlinkClick r:id="rId7"/>
              </a:rPr>
              <a:t>T1595.003</a:t>
            </a:r>
            <a:endParaRPr lang="en-US" altLang="zh-TW" sz="1400" b="1" dirty="0">
              <a:effectLst>
                <a:outerShdw blurRad="38100" dist="38100" dir="2700000" algn="tl">
                  <a:srgbClr val="000000">
                    <a:alpha val="43137"/>
                  </a:srgbClr>
                </a:outerShdw>
              </a:effectLst>
              <a:latin typeface="Roboto-Regular"/>
            </a:endParaRPr>
          </a:p>
          <a:p>
            <a:r>
              <a:rPr lang="en-US" altLang="zh-TW" sz="1400" b="1" dirty="0">
                <a:effectLst>
                  <a:outerShdw blurRad="38100" dist="38100" dir="2700000" algn="tl">
                    <a:srgbClr val="000000">
                      <a:alpha val="43137"/>
                    </a:srgbClr>
                  </a:outerShdw>
                </a:effectLst>
                <a:latin typeface="Roboto-Regular"/>
              </a:rPr>
              <a:t>Tactic: </a:t>
            </a:r>
            <a:r>
              <a:rPr lang="en-US" altLang="zh-TW" sz="1400" b="1" dirty="0">
                <a:effectLst>
                  <a:outerShdw blurRad="38100" dist="38100" dir="2700000" algn="tl">
                    <a:srgbClr val="000000">
                      <a:alpha val="43137"/>
                    </a:srgbClr>
                  </a:outerShdw>
                </a:effectLst>
                <a:latin typeface="Roboto-Regular"/>
                <a:hlinkClick r:id="rId8"/>
              </a:rPr>
              <a:t>Reconnaissance</a:t>
            </a:r>
            <a:endParaRPr lang="en-US" altLang="zh-TW" sz="1400" b="1" dirty="0">
              <a:effectLst>
                <a:outerShdw blurRad="38100" dist="38100" dir="2700000" algn="tl">
                  <a:srgbClr val="000000">
                    <a:alpha val="43137"/>
                  </a:srgbClr>
                </a:outerShdw>
              </a:effectLst>
              <a:latin typeface="Roboto-Regular"/>
            </a:endParaRPr>
          </a:p>
          <a:p>
            <a:r>
              <a:rPr lang="en-US" altLang="zh-TW" sz="1400" b="1" dirty="0">
                <a:effectLst>
                  <a:outerShdw blurRad="38100" dist="38100" dir="2700000" algn="tl">
                    <a:srgbClr val="000000">
                      <a:alpha val="43137"/>
                    </a:srgbClr>
                  </a:outerShdw>
                </a:effectLst>
                <a:latin typeface="Roboto-Regular"/>
              </a:rPr>
              <a:t>Platforms: PRE</a:t>
            </a:r>
          </a:p>
          <a:p>
            <a:r>
              <a:rPr lang="en-US" altLang="zh-TW" sz="1400" b="1" dirty="0">
                <a:effectLst>
                  <a:outerShdw blurRad="38100" dist="38100" dir="2700000" algn="tl">
                    <a:srgbClr val="000000">
                      <a:alpha val="43137"/>
                    </a:srgbClr>
                  </a:outerShdw>
                </a:effectLst>
                <a:latin typeface="Roboto-Regular"/>
              </a:rPr>
              <a:t>Version: 1.0</a:t>
            </a:r>
          </a:p>
          <a:p>
            <a:r>
              <a:rPr lang="en-US" altLang="zh-TW" sz="1400" b="1" dirty="0">
                <a:effectLst>
                  <a:outerShdw blurRad="38100" dist="38100" dir="2700000" algn="tl">
                    <a:srgbClr val="000000">
                      <a:alpha val="43137"/>
                    </a:srgbClr>
                  </a:outerShdw>
                </a:effectLst>
                <a:latin typeface="Roboto-Regular"/>
              </a:rPr>
              <a:t>Created: 02 October 2020</a:t>
            </a:r>
          </a:p>
          <a:p>
            <a:r>
              <a:rPr lang="en-US" altLang="zh-TW" sz="1400" b="1" dirty="0">
                <a:effectLst>
                  <a:outerShdw blurRad="38100" dist="38100" dir="2700000" algn="tl">
                    <a:srgbClr val="000000">
                      <a:alpha val="43137"/>
                    </a:srgbClr>
                  </a:outerShdw>
                </a:effectLst>
                <a:latin typeface="Roboto-Regular"/>
              </a:rPr>
              <a:t>Last Modified: 08 March 2022</a:t>
            </a:r>
            <a:endParaRPr lang="en-US" altLang="zh-TW" sz="1400" b="1" i="0" dirty="0">
              <a:effectLst>
                <a:outerShdw blurRad="38100" dist="38100" dir="2700000" algn="tl">
                  <a:srgbClr val="000000">
                    <a:alpha val="43137"/>
                  </a:srgbClr>
                </a:outerShdw>
              </a:effectLst>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18</a:t>
            </a:fld>
            <a:endParaRPr lang="zh-TW" altLang="en-US"/>
          </a:p>
        </p:txBody>
      </p:sp>
    </p:spTree>
    <p:extLst>
      <p:ext uri="{BB962C8B-B14F-4D97-AF65-F5344CB8AC3E}">
        <p14:creationId xmlns:p14="http://schemas.microsoft.com/office/powerpoint/2010/main" val="34178069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 y="613741"/>
            <a:ext cx="2996333" cy="461665"/>
          </a:xfrm>
          <a:prstGeom prst="rect">
            <a:avLst/>
          </a:prstGeom>
        </p:spPr>
        <p:txBody>
          <a:bodyPr wrap="none">
            <a:spAutoFit/>
          </a:bodyPr>
          <a:lstStyle/>
          <a:p>
            <a:r>
              <a:rPr lang="en-US" altLang="zh-TW" sz="2400" b="1" dirty="0">
                <a:solidFill>
                  <a:srgbClr val="39434C"/>
                </a:solidFill>
                <a:effectLst>
                  <a:outerShdw blurRad="38100" dist="38100" dir="2700000" algn="tl">
                    <a:srgbClr val="000000">
                      <a:alpha val="43137"/>
                    </a:srgbClr>
                  </a:outerShdw>
                </a:effectLst>
                <a:latin typeface="Roboto-Light"/>
              </a:rPr>
              <a:t>Mitigations</a:t>
            </a:r>
            <a:r>
              <a:rPr lang="zh-TW" altLang="en-US" sz="2400" b="1" dirty="0">
                <a:solidFill>
                  <a:srgbClr val="39434C"/>
                </a:solidFill>
                <a:effectLst>
                  <a:outerShdw blurRad="38100" dist="38100" dir="2700000" algn="tl">
                    <a:srgbClr val="000000">
                      <a:alpha val="43137"/>
                    </a:srgbClr>
                  </a:outerShdw>
                </a:effectLst>
                <a:latin typeface="Roboto-Light"/>
              </a:rPr>
              <a:t> </a:t>
            </a:r>
            <a:r>
              <a:rPr lang="zh-TW" altLang="en-US" sz="2400" b="1" dirty="0">
                <a:effectLst>
                  <a:outerShdw blurRad="38100" dist="38100" dir="2700000" algn="tl">
                    <a:srgbClr val="000000">
                      <a:alpha val="43137"/>
                    </a:srgbClr>
                  </a:outerShdw>
                </a:effectLst>
              </a:rPr>
              <a:t>緩解措施</a:t>
            </a:r>
          </a:p>
        </p:txBody>
      </p:sp>
      <p:sp>
        <p:nvSpPr>
          <p:cNvPr id="3" name="矩形 2"/>
          <p:cNvSpPr/>
          <p:nvPr/>
        </p:nvSpPr>
        <p:spPr>
          <a:xfrm>
            <a:off x="128416" y="2851096"/>
            <a:ext cx="2739853" cy="584775"/>
          </a:xfrm>
          <a:prstGeom prst="rect">
            <a:avLst/>
          </a:prstGeom>
        </p:spPr>
        <p:txBody>
          <a:bodyPr wrap="none">
            <a:spAutoFit/>
          </a:bodyPr>
          <a:lstStyle/>
          <a:p>
            <a:r>
              <a:rPr lang="en-US" altLang="zh-TW" sz="3200" b="1" dirty="0">
                <a:solidFill>
                  <a:srgbClr val="39434C"/>
                </a:solidFill>
                <a:effectLst>
                  <a:outerShdw blurRad="38100" dist="38100" dir="2700000" algn="tl">
                    <a:srgbClr val="000000">
                      <a:alpha val="43137"/>
                    </a:srgbClr>
                  </a:outerShdw>
                </a:effectLst>
                <a:latin typeface="Roboto-Light"/>
              </a:rPr>
              <a:t>Detection</a:t>
            </a:r>
            <a:r>
              <a:rPr lang="zh-TW" altLang="en-US" sz="3200" b="1" dirty="0">
                <a:solidFill>
                  <a:srgbClr val="39434C"/>
                </a:solidFill>
                <a:effectLst>
                  <a:outerShdw blurRad="38100" dist="38100" dir="2700000" algn="tl">
                    <a:srgbClr val="000000">
                      <a:alpha val="43137"/>
                    </a:srgbClr>
                  </a:outerShdw>
                </a:effectLst>
                <a:latin typeface="Roboto-Light"/>
              </a:rPr>
              <a:t>偵測</a:t>
            </a:r>
            <a:endParaRPr lang="en-US" altLang="zh-TW" sz="3200" b="1" dirty="0">
              <a:solidFill>
                <a:srgbClr val="39434C"/>
              </a:solidFill>
              <a:effectLst>
                <a:outerShdw blurRad="38100" dist="38100" dir="2700000" algn="tl">
                  <a:srgbClr val="000000">
                    <a:alpha val="43137"/>
                  </a:srgbClr>
                </a:outerShdw>
              </a:effectLst>
              <a:latin typeface="Roboto-Light"/>
            </a:endParaRPr>
          </a:p>
        </p:txBody>
      </p:sp>
      <p:graphicFrame>
        <p:nvGraphicFramePr>
          <p:cNvPr id="4" name="表格 3"/>
          <p:cNvGraphicFramePr>
            <a:graphicFrameLocks noGrp="1"/>
          </p:cNvGraphicFramePr>
          <p:nvPr>
            <p:extLst/>
          </p:nvPr>
        </p:nvGraphicFramePr>
        <p:xfrm>
          <a:off x="128416" y="1185391"/>
          <a:ext cx="11804985" cy="1539820"/>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881349">
                <a:tc>
                  <a:txBody>
                    <a:bodyPr/>
                    <a:lstStyle/>
                    <a:p>
                      <a:pPr fontAlgn="t"/>
                      <a:r>
                        <a:rPr lang="en-US" sz="1400" b="1" u="none" strike="noStrike" dirty="0">
                          <a:solidFill>
                            <a:srgbClr val="4F7CAC"/>
                          </a:solidFill>
                          <a:effectLst/>
                          <a:hlinkClick r:id="rId2"/>
                        </a:rPr>
                        <a:t>M1056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400" b="1" u="none" strike="noStrike" dirty="0">
                          <a:solidFill>
                            <a:srgbClr val="4F7CAC"/>
                          </a:solidFill>
                          <a:effectLst/>
                          <a:hlinkClick r:id="rId2"/>
                        </a:rPr>
                        <a:t>Pre-compromise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sz="1400" b="1" dirty="0">
                          <a:effectLst/>
                        </a:rPr>
                        <a:t>This technique cannot be easily mitigated with preventive controls since it is based on behaviors</a:t>
                      </a:r>
                      <a:r>
                        <a:rPr lang="zh-TW" altLang="en-US" sz="1400" b="1" dirty="0">
                          <a:effectLst/>
                        </a:rPr>
                        <a:t> </a:t>
                      </a:r>
                      <a:r>
                        <a:rPr lang="en-US" sz="1400" b="1" dirty="0">
                          <a:effectLst/>
                        </a:rPr>
                        <a:t>performed outside of the scope of enterprise defenses and controls. </a:t>
                      </a:r>
                      <a:r>
                        <a:rPr lang="zh-TW" altLang="en-US" sz="1800" b="1" i="0" kern="1200" dirty="0">
                          <a:solidFill>
                            <a:schemeClr val="tx1"/>
                          </a:solidFill>
                          <a:effectLst/>
                          <a:latin typeface="+mn-lt"/>
                          <a:ea typeface="+mn-ea"/>
                          <a:cs typeface="+mn-cs"/>
                        </a:rPr>
                        <a:t>這種技術無法通過預防性控制輕鬆緩解，因為它基於在企業防禦和控制範圍之外執行的行為。</a:t>
                      </a:r>
                      <a:endParaRPr lang="en-US" altLang="zh-TW" sz="1800" b="1" i="0" kern="1200" dirty="0">
                        <a:solidFill>
                          <a:schemeClr val="tx1"/>
                        </a:solidFill>
                        <a:effectLst/>
                        <a:latin typeface="+mn-lt"/>
                        <a:ea typeface="+mn-ea"/>
                        <a:cs typeface="+mn-cs"/>
                      </a:endParaRPr>
                    </a:p>
                    <a:p>
                      <a:pPr marL="285750" indent="-285750" fontAlgn="t">
                        <a:buFont typeface="Wingdings" panose="05000000000000000000" pitchFamily="2" charset="2"/>
                        <a:buChar char="n"/>
                      </a:pPr>
                      <a:r>
                        <a:rPr lang="en-US" sz="1400" b="1" dirty="0">
                          <a:effectLst/>
                        </a:rPr>
                        <a:t>Efforts should focus on minimizing the amount and sensitivity of data available to external parties.</a:t>
                      </a:r>
                      <a:r>
                        <a:rPr lang="zh-TW" altLang="en-US" sz="1400" b="1" i="0" kern="1200" dirty="0">
                          <a:solidFill>
                            <a:schemeClr val="tx1"/>
                          </a:solidFill>
                          <a:effectLst/>
                          <a:latin typeface="+mn-lt"/>
                          <a:ea typeface="+mn-ea"/>
                          <a:cs typeface="+mn-cs"/>
                        </a:rPr>
                        <a:t>應重點努力最大限度地減少外部各方可用數據的數量和敏感性。</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428912359"/>
              </p:ext>
            </p:extLst>
          </p:nvPr>
        </p:nvGraphicFramePr>
        <p:xfrm>
          <a:off x="128416" y="3406847"/>
          <a:ext cx="11804986" cy="3694198"/>
        </p:xfrm>
        <a:graphic>
          <a:graphicData uri="http://schemas.openxmlformats.org/drawingml/2006/table">
            <a:tbl>
              <a:tblPr/>
              <a:tblGrid>
                <a:gridCol w="873781">
                  <a:extLst>
                    <a:ext uri="{9D8B030D-6E8A-4147-A177-3AD203B41FA5}">
                      <a16:colId xmlns:a16="http://schemas.microsoft.com/office/drawing/2014/main" val="906928145"/>
                    </a:ext>
                  </a:extLst>
                </a:gridCol>
                <a:gridCol w="1107266">
                  <a:extLst>
                    <a:ext uri="{9D8B030D-6E8A-4147-A177-3AD203B41FA5}">
                      <a16:colId xmlns:a16="http://schemas.microsoft.com/office/drawing/2014/main" val="515423261"/>
                    </a:ext>
                  </a:extLst>
                </a:gridCol>
                <a:gridCol w="1723293">
                  <a:extLst>
                    <a:ext uri="{9D8B030D-6E8A-4147-A177-3AD203B41FA5}">
                      <a16:colId xmlns:a16="http://schemas.microsoft.com/office/drawing/2014/main" val="951650634"/>
                    </a:ext>
                  </a:extLst>
                </a:gridCol>
                <a:gridCol w="8100646">
                  <a:extLst>
                    <a:ext uri="{9D8B030D-6E8A-4147-A177-3AD203B41FA5}">
                      <a16:colId xmlns:a16="http://schemas.microsoft.com/office/drawing/2014/main" val="1647455623"/>
                    </a:ext>
                  </a:extLst>
                </a:gridCol>
              </a:tblGrid>
              <a:tr h="170552">
                <a:tc>
                  <a:txBody>
                    <a:bodyPr/>
                    <a:lstStyle/>
                    <a:p>
                      <a:pPr algn="l" fontAlgn="b"/>
                      <a:r>
                        <a:rPr lang="en-US" sz="1400" b="1" dirty="0">
                          <a:effectLst>
                            <a:outerShdw blurRad="38100" dist="38100" dir="2700000" algn="tl">
                              <a:srgbClr val="000000">
                                <a:alpha val="43137"/>
                              </a:srgbClr>
                            </a:outerShdw>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891623">
                <a:tc rowSpan="2">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3"/>
                        </a:rPr>
                        <a:t>DS0029</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3"/>
                        </a:rPr>
                        <a:t>Network Traffic</a:t>
                      </a:r>
                      <a:endParaRPr lang="en-US" sz="1400" b="1" u="none" strike="noStrike" dirty="0">
                        <a:solidFill>
                          <a:srgbClr val="4F7CAC"/>
                        </a:solidFill>
                        <a:effectLst>
                          <a:outerShdw blurRad="38100" dist="38100" dir="2700000" algn="tl">
                            <a:srgbClr val="000000">
                              <a:alpha val="43137"/>
                            </a:srgbClr>
                          </a:outerShdw>
                        </a:effectLst>
                      </a:endParaRPr>
                    </a:p>
                    <a:p>
                      <a:pPr fontAlgn="t"/>
                      <a:r>
                        <a:rPr lang="zh-TW" altLang="en-US" sz="1400" b="1" dirty="0">
                          <a:effectLst>
                            <a:outerShdw blurRad="38100" dist="38100" dir="2700000" algn="tl">
                              <a:srgbClr val="000000">
                                <a:alpha val="43137"/>
                              </a:srgbClr>
                            </a:outerShdw>
                          </a:effectLst>
                        </a:rPr>
                        <a:t>網絡流量</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4"/>
                        </a:rPr>
                        <a:t>Network Traffic Content</a:t>
                      </a:r>
                      <a:endParaRPr lang="en-US" sz="1400" b="1" u="none" strike="noStrike" dirty="0">
                        <a:solidFill>
                          <a:srgbClr val="4F7CAC"/>
                        </a:solidFill>
                        <a:effectLst>
                          <a:outerShdw blurRad="38100" dist="38100" dir="2700000" algn="tl">
                            <a:srgbClr val="000000">
                              <a:alpha val="43137"/>
                            </a:srgbClr>
                          </a:outerShdw>
                        </a:effectLst>
                      </a:endParaRPr>
                    </a:p>
                    <a:p>
                      <a:pPr fontAlgn="t"/>
                      <a:r>
                        <a:rPr lang="zh-TW" altLang="en-US" sz="1400" b="1" dirty="0">
                          <a:effectLst>
                            <a:outerShdw blurRad="38100" dist="38100" dir="2700000" algn="tl">
                              <a:srgbClr val="000000">
                                <a:alpha val="43137"/>
                              </a:srgbClr>
                            </a:outerShdw>
                          </a:effectLst>
                        </a:rPr>
                        <a:t>網絡流量內容</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sz="1400" b="1" dirty="0">
                          <a:effectLst>
                            <a:outerShdw blurRad="38100" dist="38100" dir="2700000" algn="tl">
                              <a:srgbClr val="000000">
                                <a:alpha val="43137"/>
                              </a:srgbClr>
                            </a:outerShdw>
                          </a:effectLst>
                        </a:rPr>
                        <a:t>Monitor and analyze traffic patterns and packet inspection associated to protocol(s) that do not follow the expected protocol standards and traffic flows (</a:t>
                      </a:r>
                      <a:r>
                        <a:rPr lang="en-US" sz="1400" b="1" dirty="0" err="1">
                          <a:effectLst>
                            <a:outerShdw blurRad="38100" dist="38100" dir="2700000" algn="tl">
                              <a:srgbClr val="000000">
                                <a:alpha val="43137"/>
                              </a:srgbClr>
                            </a:outerShdw>
                          </a:effectLst>
                        </a:rPr>
                        <a:t>e.g</a:t>
                      </a:r>
                      <a:r>
                        <a:rPr lang="en-US" sz="1400" b="1" dirty="0">
                          <a:effectLst>
                            <a:outerShdw blurRad="38100" dist="38100" dir="2700000" algn="tl">
                              <a:srgbClr val="000000">
                                <a:alpha val="43137"/>
                              </a:srgbClr>
                            </a:outerShdw>
                          </a:effectLst>
                        </a:rPr>
                        <a:t> extraneous packets that do not belong to established flows, gratuitous or anomalous traffic patterns, anomalous syntax, or structure). </a:t>
                      </a:r>
                      <a:r>
                        <a:rPr lang="zh-TW" altLang="en-US" sz="1400" b="1" dirty="0">
                          <a:effectLst>
                            <a:outerShdw blurRad="38100" dist="38100" dir="2700000" algn="tl">
                              <a:srgbClr val="000000">
                                <a:alpha val="43137"/>
                              </a:srgbClr>
                            </a:outerShdw>
                          </a:effectLst>
                        </a:rPr>
                        <a:t>監視和分析與不遵循預期協議標準和流量的協議相關的流量模式和數據包檢查（例如，不屬於已建立流的無關數據包、無償或異常流量模式、異常語法或結構）。</a:t>
                      </a:r>
                      <a:endParaRPr lang="en-US" altLang="zh-TW" sz="1400" b="1" dirty="0">
                        <a:effectLst>
                          <a:outerShdw blurRad="38100" dist="38100" dir="2700000" algn="tl">
                            <a:srgbClr val="000000">
                              <a:alpha val="43137"/>
                            </a:srgbClr>
                          </a:outerShdw>
                        </a:effectLst>
                      </a:endParaRPr>
                    </a:p>
                    <a:p>
                      <a:pPr marL="285750" indent="-285750" fontAlgn="t">
                        <a:buFont typeface="Wingdings" panose="05000000000000000000" pitchFamily="2" charset="2"/>
                        <a:buChar char="n"/>
                      </a:pPr>
                      <a:r>
                        <a:rPr lang="en-US" sz="1400" b="1" dirty="0">
                          <a:effectLst>
                            <a:outerShdw blurRad="38100" dist="38100" dir="2700000" algn="tl">
                              <a:srgbClr val="000000">
                                <a:alpha val="43137"/>
                              </a:srgbClr>
                            </a:outerShdw>
                          </a:effectLst>
                        </a:rPr>
                        <a:t>Consider correlation with process monitoring and command line to detect anomalous processes execution and command line arguments associated to traffic patterns (e.g. monitor anomalies in use of files that do not normally initiate connections for respective protocol(s)).</a:t>
                      </a:r>
                      <a:r>
                        <a:rPr lang="zh-TW" altLang="en-US" sz="1400" b="1" dirty="0">
                          <a:effectLst>
                            <a:outerShdw blurRad="38100" dist="38100" dir="2700000" algn="tl">
                              <a:srgbClr val="000000">
                                <a:alpha val="43137"/>
                              </a:srgbClr>
                            </a:outerShdw>
                          </a:effectLst>
                        </a:rPr>
                        <a:t>考慮與進程監控和命令行的相關性，以檢測與流量模式關聯的異常進程執行和命令行參數（例如，監控通常不為相應協議啟動連接的文件使用中的異常情況）。</a:t>
                      </a:r>
                      <a:endParaRPr lang="en-US" altLang="zh-TW"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517549">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5"/>
                        </a:rPr>
                        <a:t>Network Traffic Flow</a:t>
                      </a:r>
                      <a:endParaRPr lang="en-US" sz="1400" b="1" u="none" strike="noStrike" dirty="0">
                        <a:solidFill>
                          <a:srgbClr val="4F7CAC"/>
                        </a:solidFill>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mj-lt"/>
                        <a:buAutoNum type="arabicPeriod"/>
                        <a:tabLst/>
                        <a:defRPr/>
                      </a:pPr>
                      <a:r>
                        <a:rPr lang="en-US" sz="1400" b="1" dirty="0">
                          <a:effectLst>
                            <a:outerShdw blurRad="38100" dist="38100" dir="2700000" algn="tl">
                              <a:srgbClr val="000000">
                                <a:alpha val="43137"/>
                              </a:srgbClr>
                            </a:outerShdw>
                          </a:effectLst>
                        </a:rPr>
                        <a:t>Monitor network data for uncommon data flows.</a:t>
                      </a:r>
                      <a:r>
                        <a:rPr lang="zh-TW" altLang="en-US" sz="1400" b="1" dirty="0">
                          <a:effectLst>
                            <a:outerShdw blurRad="38100" dist="38100" dir="2700000" algn="tl">
                              <a:srgbClr val="000000">
                                <a:alpha val="43137"/>
                              </a:srgbClr>
                            </a:outerShdw>
                          </a:effectLst>
                        </a:rPr>
                        <a:t>  監視網路數據中不常見的數據流。</a:t>
                      </a:r>
                      <a:endParaRPr lang="en-US" sz="1400" b="1" dirty="0">
                        <a:effectLst>
                          <a:outerShdw blurRad="38100" dist="38100" dir="2700000" algn="tl">
                            <a:srgbClr val="000000">
                              <a:alpha val="43137"/>
                            </a:srgbClr>
                          </a:outerShdw>
                        </a:effectLst>
                      </a:endParaRPr>
                    </a:p>
                    <a:p>
                      <a:pPr marL="342900" indent="-342900" fontAlgn="t">
                        <a:buFont typeface="+mj-lt"/>
                        <a:buAutoNum type="arabicPeriod"/>
                      </a:pPr>
                      <a:r>
                        <a:rPr lang="en-US" sz="1400" b="1" dirty="0">
                          <a:effectLst>
                            <a:outerShdw blurRad="38100" dist="38100" dir="2700000" algn="tl">
                              <a:srgbClr val="000000">
                                <a:alpha val="43137"/>
                              </a:srgbClr>
                            </a:outerShdw>
                          </a:effectLst>
                        </a:rPr>
                        <a:t>Processes utilizing the network that do not normally have network communication or have never been seen before are suspicious.</a:t>
                      </a:r>
                      <a:r>
                        <a:rPr lang="zh-TW" altLang="en-US" sz="1400" b="1" dirty="0">
                          <a:effectLst>
                            <a:outerShdw blurRad="38100" dist="38100" dir="2700000" algn="tl">
                              <a:srgbClr val="000000">
                                <a:alpha val="43137"/>
                              </a:srgbClr>
                            </a:outerShdw>
                          </a:effectLst>
                        </a:rPr>
                        <a:t> 使用通常沒有網絡通信或以前從未見過的網絡的進程是可疑的。</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0352773"/>
                  </a:ext>
                </a:extLst>
              </a:tr>
            </a:tbl>
          </a:graphicData>
        </a:graphic>
      </p:graphicFrame>
      <p:sp>
        <p:nvSpPr>
          <p:cNvPr id="6" name="矩形 5"/>
          <p:cNvSpPr/>
          <p:nvPr/>
        </p:nvSpPr>
        <p:spPr>
          <a:xfrm>
            <a:off x="0" y="83683"/>
            <a:ext cx="10225556" cy="584775"/>
          </a:xfrm>
          <a:prstGeom prst="rect">
            <a:avLst/>
          </a:prstGeom>
        </p:spPr>
        <p:txBody>
          <a:bodyPr wrap="none">
            <a:spAutoFit/>
          </a:bodyPr>
          <a:lstStyle/>
          <a:p>
            <a:r>
              <a:rPr lang="en-US" altLang="zh-TW" sz="3200" dirty="0"/>
              <a:t>1.</a:t>
            </a:r>
            <a:r>
              <a:rPr lang="zh-TW" altLang="en-US" sz="3200" dirty="0"/>
              <a:t>偵察</a:t>
            </a:r>
            <a:r>
              <a:rPr lang="en-US" altLang="zh-TW" sz="3200" dirty="0"/>
              <a:t>Reconnaissance</a:t>
            </a:r>
            <a:r>
              <a:rPr lang="zh-TW" altLang="en-US" sz="3200" dirty="0"/>
              <a:t> 戰術</a:t>
            </a:r>
            <a:r>
              <a:rPr lang="en-US" altLang="zh-TW" sz="3200" dirty="0"/>
              <a:t>| </a:t>
            </a:r>
            <a:r>
              <a:rPr lang="en-US" altLang="zh-TW" sz="2000" dirty="0"/>
              <a:t>1.</a:t>
            </a:r>
            <a:r>
              <a:rPr lang="zh-TW" altLang="en-US" sz="2000" dirty="0"/>
              <a:t>主動掃描 </a:t>
            </a:r>
            <a:r>
              <a:rPr lang="en-US" altLang="zh-TW" sz="2000" dirty="0"/>
              <a:t>Active ScanningT1595 (3)</a:t>
            </a:r>
            <a:r>
              <a:rPr lang="zh-TW" altLang="en-US" sz="2000" dirty="0"/>
              <a:t>技術</a:t>
            </a:r>
            <a:endParaRPr lang="en-US" altLang="zh-TW" sz="2000" dirty="0"/>
          </a:p>
        </p:txBody>
      </p:sp>
      <p:sp>
        <p:nvSpPr>
          <p:cNvPr id="7" name="投影片編號版面配置區 6"/>
          <p:cNvSpPr>
            <a:spLocks noGrp="1"/>
          </p:cNvSpPr>
          <p:nvPr>
            <p:ph type="sldNum" sz="quarter" idx="12"/>
          </p:nvPr>
        </p:nvSpPr>
        <p:spPr/>
        <p:txBody>
          <a:bodyPr/>
          <a:lstStyle/>
          <a:p>
            <a:fld id="{D16C3A51-89D0-4E4D-AA61-5A30A561532A}" type="slidenum">
              <a:rPr lang="zh-TW" altLang="en-US" smtClean="0"/>
              <a:t>19</a:t>
            </a:fld>
            <a:endParaRPr lang="zh-TW" altLang="en-US"/>
          </a:p>
        </p:txBody>
      </p:sp>
    </p:spTree>
    <p:extLst>
      <p:ext uri="{BB962C8B-B14F-4D97-AF65-F5344CB8AC3E}">
        <p14:creationId xmlns:p14="http://schemas.microsoft.com/office/powerpoint/2010/main" val="35247579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5453" y="336190"/>
            <a:ext cx="10058400" cy="1005721"/>
          </a:xfrm>
        </p:spPr>
        <p:txBody>
          <a:bodyPr/>
          <a:lstStyle/>
          <a:p>
            <a:r>
              <a:rPr lang="en-US" altLang="zh-TW" b="1" dirty="0">
                <a:effectLst>
                  <a:outerShdw blurRad="38100" dist="38100" dir="2700000" algn="tl">
                    <a:srgbClr val="000000">
                      <a:alpha val="43137"/>
                    </a:srgbClr>
                  </a:outerShdw>
                </a:effectLst>
              </a:rPr>
              <a:t>Threat Modelling </a:t>
            </a:r>
            <a:r>
              <a:rPr lang="zh-TW" altLang="en-US" b="1" dirty="0">
                <a:effectLst>
                  <a:outerShdw blurRad="38100" dist="38100" dir="2700000" algn="tl">
                    <a:srgbClr val="000000">
                      <a:alpha val="43137"/>
                    </a:srgbClr>
                  </a:outerShdw>
                </a:effectLst>
              </a:rPr>
              <a:t>威脅建模</a:t>
            </a:r>
          </a:p>
        </p:txBody>
      </p:sp>
      <p:sp>
        <p:nvSpPr>
          <p:cNvPr id="3" name="內容版面配置區 2"/>
          <p:cNvSpPr>
            <a:spLocks noGrp="1"/>
          </p:cNvSpPr>
          <p:nvPr>
            <p:ph idx="1"/>
          </p:nvPr>
        </p:nvSpPr>
        <p:spPr>
          <a:xfrm>
            <a:off x="739910" y="1499239"/>
            <a:ext cx="5557195" cy="2818237"/>
          </a:xfrm>
        </p:spPr>
        <p:txBody>
          <a:bodyPr>
            <a:normAutofit/>
          </a:bodyPr>
          <a:lstStyle/>
          <a:p>
            <a:r>
              <a:rPr lang="en-US" altLang="zh-TW" sz="3200" dirty="0"/>
              <a:t>Attack Tree</a:t>
            </a:r>
            <a:r>
              <a:rPr lang="zh-TW" altLang="en-US" sz="3200" dirty="0"/>
              <a:t>攻擊樹</a:t>
            </a:r>
            <a:endParaRPr lang="en-US" altLang="zh-TW" sz="3200" dirty="0"/>
          </a:p>
          <a:p>
            <a:r>
              <a:rPr lang="en-US" altLang="zh-TW" sz="3200" b="1" dirty="0"/>
              <a:t>Stride | DREAD</a:t>
            </a:r>
            <a:endParaRPr lang="zh-TW" altLang="en-US" sz="3200" dirty="0"/>
          </a:p>
          <a:p>
            <a:r>
              <a:rPr lang="en-US" altLang="zh-TW" sz="3200" dirty="0"/>
              <a:t>Cyber Killing Chain</a:t>
            </a:r>
          </a:p>
          <a:p>
            <a:r>
              <a:rPr lang="en-US" altLang="zh-TW" sz="3200" dirty="0"/>
              <a:t>MITRE ATTACK </a:t>
            </a:r>
          </a:p>
        </p:txBody>
      </p:sp>
      <p:sp>
        <p:nvSpPr>
          <p:cNvPr id="4" name="投影片編號版面配置區 3"/>
          <p:cNvSpPr>
            <a:spLocks noGrp="1"/>
          </p:cNvSpPr>
          <p:nvPr>
            <p:ph type="sldNum" sz="quarter" idx="12"/>
          </p:nvPr>
        </p:nvSpPr>
        <p:spPr/>
        <p:txBody>
          <a:bodyPr/>
          <a:lstStyle/>
          <a:p>
            <a:fld id="{4FAB73BC-B049-4115-A692-8D63A059BFB8}" type="slidenum">
              <a:rPr lang="en-US" smtClean="0"/>
              <a:t>2</a:t>
            </a:fld>
            <a:endParaRPr lang="en-US" dirty="0"/>
          </a:p>
        </p:txBody>
      </p:sp>
      <p:pic>
        <p:nvPicPr>
          <p:cNvPr id="5" name="圖片 4">
            <a:extLst>
              <a:ext uri="{FF2B5EF4-FFF2-40B4-BE49-F238E27FC236}">
                <a16:creationId xmlns:a16="http://schemas.microsoft.com/office/drawing/2014/main" id="{B0D9FC50-3559-47A4-A483-294F83C8D882}"/>
              </a:ext>
            </a:extLst>
          </p:cNvPr>
          <p:cNvPicPr>
            <a:picLocks noChangeAspect="1"/>
          </p:cNvPicPr>
          <p:nvPr/>
        </p:nvPicPr>
        <p:blipFill>
          <a:blip r:embed="rId2"/>
          <a:stretch>
            <a:fillRect/>
          </a:stretch>
        </p:blipFill>
        <p:spPr>
          <a:xfrm>
            <a:off x="5303810" y="1499239"/>
            <a:ext cx="6007318" cy="4796126"/>
          </a:xfrm>
          <a:prstGeom prst="rect">
            <a:avLst/>
          </a:prstGeom>
        </p:spPr>
      </p:pic>
    </p:spTree>
    <p:extLst>
      <p:ext uri="{BB962C8B-B14F-4D97-AF65-F5344CB8AC3E}">
        <p14:creationId xmlns:p14="http://schemas.microsoft.com/office/powerpoint/2010/main" val="1875850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5214" y="210746"/>
            <a:ext cx="12074473" cy="707217"/>
          </a:xfrm>
        </p:spPr>
        <p:txBody>
          <a:bodyPr>
            <a:normAutofit fontScale="90000"/>
          </a:bodyPr>
          <a:lstStyle/>
          <a:p>
            <a:r>
              <a:rPr lang="zh-TW" altLang="en-US" b="1" dirty="0">
                <a:effectLst>
                  <a:outerShdw blurRad="38100" dist="38100" dir="2700000" algn="tl">
                    <a:srgbClr val="000000">
                      <a:alpha val="43137"/>
                    </a:srgbClr>
                  </a:outerShdw>
                </a:effectLst>
              </a:rPr>
              <a:t>資料加密衝擊</a:t>
            </a:r>
            <a:r>
              <a:rPr lang="zh-TW" altLang="en-US" dirty="0"/>
              <a:t> </a:t>
            </a:r>
            <a:r>
              <a:rPr lang="en-US" altLang="zh-TW" b="1" dirty="0">
                <a:solidFill>
                  <a:srgbClr val="FF0000"/>
                </a:solidFill>
                <a:effectLst>
                  <a:outerShdw blurRad="38100" dist="38100" dir="2700000" algn="tl">
                    <a:srgbClr val="000000">
                      <a:alpha val="43137"/>
                    </a:srgbClr>
                  </a:outerShdw>
                </a:effectLst>
              </a:rPr>
              <a:t>Data Encrypted </a:t>
            </a:r>
            <a:r>
              <a:rPr lang="en-US" altLang="zh-TW" dirty="0"/>
              <a:t>for Impact</a:t>
            </a:r>
            <a:endParaRPr lang="zh-TW" altLang="en-US" dirty="0"/>
          </a:p>
        </p:txBody>
      </p:sp>
      <p:sp>
        <p:nvSpPr>
          <p:cNvPr id="5" name="投影片編號版面配置區 4"/>
          <p:cNvSpPr>
            <a:spLocks noGrp="1"/>
          </p:cNvSpPr>
          <p:nvPr>
            <p:ph type="sldNum" sz="quarter" idx="12"/>
          </p:nvPr>
        </p:nvSpPr>
        <p:spPr/>
        <p:txBody>
          <a:bodyPr/>
          <a:lstStyle/>
          <a:p>
            <a:fld id="{D16C3A51-89D0-4E4D-AA61-5A30A561532A}" type="slidenum">
              <a:rPr lang="zh-TW" altLang="en-US" smtClean="0"/>
              <a:t>20</a:t>
            </a:fld>
            <a:endParaRPr lang="zh-TW" altLang="en-US"/>
          </a:p>
        </p:txBody>
      </p:sp>
      <p:sp>
        <p:nvSpPr>
          <p:cNvPr id="4" name="矩形 3"/>
          <p:cNvSpPr/>
          <p:nvPr/>
        </p:nvSpPr>
        <p:spPr>
          <a:xfrm>
            <a:off x="443345" y="1064029"/>
            <a:ext cx="4293035" cy="369332"/>
          </a:xfrm>
          <a:prstGeom prst="rect">
            <a:avLst/>
          </a:prstGeom>
        </p:spPr>
        <p:txBody>
          <a:bodyPr wrap="none">
            <a:spAutoFit/>
          </a:bodyPr>
          <a:lstStyle/>
          <a:p>
            <a:r>
              <a:rPr lang="en-US" altLang="zh-TW" dirty="0"/>
              <a:t>https://attack.mitre.org/techniques/T1486/</a:t>
            </a:r>
            <a:endParaRPr lang="zh-TW" altLang="en-US" dirty="0"/>
          </a:p>
        </p:txBody>
      </p:sp>
      <p:sp>
        <p:nvSpPr>
          <p:cNvPr id="3" name="矩形 2"/>
          <p:cNvSpPr/>
          <p:nvPr/>
        </p:nvSpPr>
        <p:spPr>
          <a:xfrm>
            <a:off x="443345" y="1873837"/>
            <a:ext cx="11305309" cy="3970318"/>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可能會對目標系統或網路中大量系統上的資料進行</a:t>
            </a:r>
            <a:r>
              <a:rPr lang="zh-TW" altLang="en-US" dirty="0">
                <a:solidFill>
                  <a:srgbClr val="FF0000"/>
                </a:solidFill>
                <a:effectLst>
                  <a:outerShdw blurRad="38100" dist="38100" dir="2700000" algn="tl">
                    <a:srgbClr val="000000">
                      <a:alpha val="43137"/>
                    </a:srgbClr>
                  </a:outerShdw>
                </a:effectLst>
              </a:rPr>
              <a:t>加密</a:t>
            </a:r>
            <a:r>
              <a:rPr lang="zh-TW" altLang="en-US" dirty="0"/>
              <a:t>，以中斷系統和網路資源的</a:t>
            </a:r>
            <a:r>
              <a:rPr lang="zh-TW" altLang="en-US" b="1" dirty="0">
                <a:solidFill>
                  <a:srgbClr val="FF0000"/>
                </a:solidFill>
                <a:effectLst>
                  <a:outerShdw blurRad="38100" dist="38100" dir="2700000" algn="tl">
                    <a:srgbClr val="000000">
                      <a:alpha val="43137"/>
                    </a:srgbClr>
                  </a:outerShdw>
                </a:effectLst>
              </a:rPr>
              <a:t>可用性</a:t>
            </a:r>
            <a:r>
              <a:rPr lang="zh-TW" altLang="en-US" dirty="0"/>
              <a:t>。</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以嘗試通過加密本地和遠程驅動器上的文件或資料並禁止訪問解密密鑰來使存儲的資料無法訪問。這樣做可能是為了從受害者那裡獲取金錢補償，以換取解密或解密密鑰（勒索軟件），或者在密鑰未保存或傳輸的情況下使資料永久無法訪問。</a:t>
            </a:r>
            <a:endParaRPr lang="en-US" altLang="zh-TW" dirty="0"/>
          </a:p>
          <a:p>
            <a:pPr marL="285750" indent="-285750">
              <a:buFont typeface="Wingdings" panose="05000000000000000000" pitchFamily="2" charset="2"/>
              <a:buChar char="n"/>
            </a:pPr>
            <a:r>
              <a:rPr lang="zh-TW" altLang="en-US" dirty="0"/>
              <a:t>對於勒索軟件，</a:t>
            </a:r>
            <a:r>
              <a:rPr lang="en-US" altLang="zh-TW" dirty="0"/>
              <a:t>Office </a:t>
            </a:r>
            <a:r>
              <a:rPr lang="zh-TW" altLang="en-US" dirty="0"/>
              <a:t>文檔、</a:t>
            </a:r>
            <a:r>
              <a:rPr lang="en-US" altLang="zh-TW" dirty="0"/>
              <a:t>PDF</a:t>
            </a:r>
            <a:r>
              <a:rPr lang="zh-TW" altLang="en-US" dirty="0"/>
              <a:t>、圖像、視頻、音頻、文本和源代碼文件等常見用戶文件通常會被加密（並且通常會被重命名和</a:t>
            </a:r>
            <a:r>
              <a:rPr lang="en-US" altLang="zh-TW" dirty="0"/>
              <a:t>/</a:t>
            </a:r>
            <a:r>
              <a:rPr lang="zh-TW" altLang="en-US" dirty="0"/>
              <a:t>或標記為特定文件標記）。</a:t>
            </a:r>
            <a:endParaRPr lang="en-US" altLang="zh-TW" dirty="0"/>
          </a:p>
          <a:p>
            <a:pPr marL="285750" indent="-285750">
              <a:buFont typeface="Wingdings" panose="05000000000000000000" pitchFamily="2" charset="2"/>
              <a:buChar char="n"/>
            </a:pPr>
            <a:r>
              <a:rPr lang="zh-TW" altLang="en-US" dirty="0"/>
              <a:t>對手可能需要首先採用其他行為，例如文件和目錄權限修改或系統關閉</a:t>
            </a:r>
            <a:r>
              <a:rPr lang="en-US" altLang="zh-TW" dirty="0"/>
              <a:t>/</a:t>
            </a:r>
            <a:r>
              <a:rPr lang="zh-TW" altLang="en-US" dirty="0"/>
              <a:t>重啟，以便解鎖和</a:t>
            </a:r>
            <a:r>
              <a:rPr lang="en-US" altLang="zh-TW" dirty="0"/>
              <a:t>/</a:t>
            </a:r>
            <a:r>
              <a:rPr lang="zh-TW" altLang="en-US" dirty="0"/>
              <a:t>或獲得操作這些文件的權限。</a:t>
            </a:r>
            <a:endParaRPr lang="en-US" altLang="zh-TW" dirty="0"/>
          </a:p>
          <a:p>
            <a:pPr marL="285750" indent="-285750">
              <a:buFont typeface="Wingdings" panose="05000000000000000000" pitchFamily="2" charset="2"/>
              <a:buChar char="n"/>
            </a:pPr>
            <a:r>
              <a:rPr lang="zh-TW" altLang="en-US" dirty="0"/>
              <a:t>在某些情況下，對手可能會對關鍵系統文件、磁盤分區和 </a:t>
            </a:r>
            <a:r>
              <a:rPr lang="en-US" altLang="zh-TW" dirty="0"/>
              <a:t>MBR </a:t>
            </a:r>
            <a:r>
              <a:rPr lang="zh-TW" altLang="en-US" dirty="0"/>
              <a:t>進行加密。</a:t>
            </a:r>
            <a:endParaRPr lang="en-US" altLang="zh-TW" dirty="0"/>
          </a:p>
          <a:p>
            <a:pPr marL="285750" indent="-285750">
              <a:buFont typeface="Wingdings" panose="05000000000000000000" pitchFamily="2" charset="2"/>
              <a:buChar char="n"/>
            </a:pPr>
            <a:r>
              <a:rPr lang="zh-TW" altLang="en-US" dirty="0"/>
              <a:t>為了最大程度地影響目標組織，設計用於加密資料的惡意軟件可能具有類似蠕蟲的功能，可以通過利用其他攻擊技術（如有效帳戶、操作系統憑據轉儲和</a:t>
            </a:r>
            <a:r>
              <a:rPr lang="en-US" altLang="zh-TW" dirty="0"/>
              <a:t>SMB/Windows </a:t>
            </a:r>
            <a:r>
              <a:rPr lang="zh-TW" altLang="en-US" dirty="0"/>
              <a:t>管理共享）在網路中傳播。</a:t>
            </a:r>
            <a:endParaRPr lang="en-US" altLang="zh-TW" dirty="0"/>
          </a:p>
          <a:p>
            <a:pPr marL="285750" indent="-285750">
              <a:buFont typeface="Wingdings" panose="05000000000000000000" pitchFamily="2" charset="2"/>
              <a:buChar char="n"/>
            </a:pPr>
            <a:r>
              <a:rPr lang="zh-TW" altLang="en-US" dirty="0"/>
              <a:t>加密惡意軟件還可能利用內部損壞，例如更改受害者壁紙，或通過向連接的打印機發送贖金票據或其他訊息（稱為“打印轟炸”）來恐嚇受害者。</a:t>
            </a:r>
            <a:endParaRPr lang="en-US" altLang="zh-TW" dirty="0"/>
          </a:p>
          <a:p>
            <a:pPr marL="285750" indent="-285750">
              <a:buFont typeface="Wingdings" panose="05000000000000000000" pitchFamily="2" charset="2"/>
              <a:buChar char="n"/>
            </a:pPr>
            <a:r>
              <a:rPr lang="zh-TW" altLang="en-US" dirty="0"/>
              <a:t>在雲環境中，受感染帳戶中的存儲對像也可能被加密</a:t>
            </a:r>
          </a:p>
        </p:txBody>
      </p:sp>
    </p:spTree>
    <p:extLst>
      <p:ext uri="{BB962C8B-B14F-4D97-AF65-F5344CB8AC3E}">
        <p14:creationId xmlns:p14="http://schemas.microsoft.com/office/powerpoint/2010/main" val="2118231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379453112"/>
              </p:ext>
            </p:extLst>
          </p:nvPr>
        </p:nvGraphicFramePr>
        <p:xfrm>
          <a:off x="141659" y="3665968"/>
          <a:ext cx="11634171" cy="3239022"/>
        </p:xfrm>
        <a:graphic>
          <a:graphicData uri="http://schemas.openxmlformats.org/drawingml/2006/table">
            <a:tbl>
              <a:tblPr/>
              <a:tblGrid>
                <a:gridCol w="1022397">
                  <a:extLst>
                    <a:ext uri="{9D8B030D-6E8A-4147-A177-3AD203B41FA5}">
                      <a16:colId xmlns:a16="http://schemas.microsoft.com/office/drawing/2014/main" val="2125733411"/>
                    </a:ext>
                  </a:extLst>
                </a:gridCol>
                <a:gridCol w="1626036">
                  <a:extLst>
                    <a:ext uri="{9D8B030D-6E8A-4147-A177-3AD203B41FA5}">
                      <a16:colId xmlns:a16="http://schemas.microsoft.com/office/drawing/2014/main" val="2714515035"/>
                    </a:ext>
                  </a:extLst>
                </a:gridCol>
                <a:gridCol w="8985738">
                  <a:extLst>
                    <a:ext uri="{9D8B030D-6E8A-4147-A177-3AD203B41FA5}">
                      <a16:colId xmlns:a16="http://schemas.microsoft.com/office/drawing/2014/main" val="69617581"/>
                    </a:ext>
                  </a:extLst>
                </a:gridCol>
              </a:tblGrid>
              <a:tr h="231409">
                <a:tc>
                  <a:txBody>
                    <a:bodyPr/>
                    <a:lstStyle/>
                    <a:p>
                      <a:pPr algn="l" fontAlgn="b"/>
                      <a:r>
                        <a:rPr lang="en-US" sz="1800" dirty="0">
                          <a:effectLst/>
                        </a:rPr>
                        <a:t>ID</a:t>
                      </a:r>
                    </a:p>
                  </a:txBody>
                  <a:tcPr marL="73834" marR="73834" marT="36917" marB="3691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dirty="0">
                          <a:effectLst/>
                        </a:rPr>
                        <a:t>Mitigation</a:t>
                      </a:r>
                    </a:p>
                  </a:txBody>
                  <a:tcPr marL="73834" marR="73834" marT="36917" marB="3691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dirty="0">
                          <a:effectLst/>
                        </a:rPr>
                        <a:t>Description</a:t>
                      </a:r>
                    </a:p>
                  </a:txBody>
                  <a:tcPr marL="73834" marR="73834" marT="36917" marB="3691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31113294"/>
                  </a:ext>
                </a:extLst>
              </a:tr>
              <a:tr h="551790">
                <a:tc>
                  <a:txBody>
                    <a:bodyPr/>
                    <a:lstStyle/>
                    <a:p>
                      <a:pPr fontAlgn="t"/>
                      <a:r>
                        <a:rPr lang="en-US" sz="1800" u="none" strike="noStrike">
                          <a:solidFill>
                            <a:srgbClr val="4F7CAC"/>
                          </a:solidFill>
                          <a:effectLst/>
                          <a:hlinkClick r:id="rId2"/>
                        </a:rPr>
                        <a:t>M1040</a:t>
                      </a:r>
                      <a:endParaRPr lang="en-US" sz="180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u="none" strike="noStrike" dirty="0">
                          <a:solidFill>
                            <a:srgbClr val="4F7CAC"/>
                          </a:solidFill>
                          <a:effectLst/>
                          <a:hlinkClick r:id="rId2"/>
                        </a:rPr>
                        <a:t>Behavior Prevention on Endpoint</a:t>
                      </a:r>
                      <a:endParaRPr lang="en-US" sz="1800" dirty="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dirty="0">
                          <a:effectLst/>
                        </a:rPr>
                        <a:t>On Windows 10, enable cloud-delivered protection and </a:t>
                      </a:r>
                      <a:r>
                        <a:rPr lang="en-US" sz="1800" b="1" dirty="0">
                          <a:solidFill>
                            <a:srgbClr val="FF0000"/>
                          </a:solidFill>
                          <a:effectLst>
                            <a:outerShdw blurRad="38100" dist="38100" dir="2700000" algn="tl">
                              <a:srgbClr val="000000">
                                <a:alpha val="43137"/>
                              </a:srgbClr>
                            </a:outerShdw>
                          </a:effectLst>
                        </a:rPr>
                        <a:t>Attack Surface Reduction (ASR) rules </a:t>
                      </a:r>
                      <a:r>
                        <a:rPr lang="en-US" sz="1800" dirty="0">
                          <a:effectLst/>
                        </a:rPr>
                        <a:t>to block the execution of files that resemble ransomware. </a:t>
                      </a: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839209031"/>
                  </a:ext>
                </a:extLst>
              </a:tr>
              <a:tr h="1443143">
                <a:tc>
                  <a:txBody>
                    <a:bodyPr/>
                    <a:lstStyle/>
                    <a:p>
                      <a:pPr fontAlgn="t"/>
                      <a:r>
                        <a:rPr lang="en-US" sz="1800" u="none" strike="noStrike">
                          <a:solidFill>
                            <a:srgbClr val="4F7CAC"/>
                          </a:solidFill>
                          <a:effectLst/>
                          <a:hlinkClick r:id="rId3"/>
                        </a:rPr>
                        <a:t>M1053</a:t>
                      </a:r>
                      <a:endParaRPr lang="en-US" sz="180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u="none" strike="noStrike" dirty="0">
                          <a:solidFill>
                            <a:srgbClr val="4F7CAC"/>
                          </a:solidFill>
                          <a:effectLst/>
                          <a:hlinkClick r:id="rId3"/>
                        </a:rPr>
                        <a:t>Data Backup</a:t>
                      </a:r>
                      <a:endParaRPr lang="en-US" sz="1800" dirty="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dirty="0">
                          <a:effectLst/>
                        </a:rPr>
                        <a:t>Consider implementing IT disaster recovery plans that contain procedures for regularly taking and testing data backups that can be used to restore organizational data. </a:t>
                      </a:r>
                    </a:p>
                    <a:p>
                      <a:pPr fontAlgn="t"/>
                      <a:r>
                        <a:rPr lang="en-US" sz="1800" dirty="0">
                          <a:effectLst/>
                        </a:rPr>
                        <a:t>Ensure backups are stored off system and is protected from common methods adversaries may use to gain access and destroy the backups to prevent recovery. Consider enabling versioning in cloud environments to maintain backup copies of storage objects.</a:t>
                      </a: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575355677"/>
                  </a:ext>
                </a:extLst>
              </a:tr>
            </a:tbl>
          </a:graphicData>
        </a:graphic>
      </p:graphicFrame>
      <p:sp>
        <p:nvSpPr>
          <p:cNvPr id="3" name="矩形 2"/>
          <p:cNvSpPr/>
          <p:nvPr/>
        </p:nvSpPr>
        <p:spPr>
          <a:xfrm>
            <a:off x="66520" y="2985003"/>
            <a:ext cx="3315459" cy="523220"/>
          </a:xfrm>
          <a:prstGeom prst="rect">
            <a:avLst/>
          </a:prstGeom>
        </p:spPr>
        <p:txBody>
          <a:bodyPr wrap="none">
            <a:spAutoFit/>
          </a:bodyPr>
          <a:lstStyle/>
          <a:p>
            <a:r>
              <a:rPr lang="en-US" altLang="zh-TW" sz="2800" b="1" dirty="0">
                <a:effectLst>
                  <a:outerShdw blurRad="38100" dist="38100" dir="2700000" algn="tl">
                    <a:srgbClr val="000000">
                      <a:alpha val="43137"/>
                    </a:srgbClr>
                  </a:outerShdw>
                </a:effectLst>
              </a:rPr>
              <a:t>Mitigations</a:t>
            </a:r>
            <a:r>
              <a:rPr lang="zh-TW" altLang="en-US" sz="2800" dirty="0"/>
              <a:t>緩解措施</a:t>
            </a:r>
            <a:endParaRPr lang="zh-TW" altLang="en-US" sz="2800" b="1" dirty="0">
              <a:effectLst>
                <a:outerShdw blurRad="38100" dist="38100" dir="2700000" algn="tl">
                  <a:srgbClr val="000000">
                    <a:alpha val="43137"/>
                  </a:srgbClr>
                </a:outerShdw>
              </a:effectLst>
            </a:endParaRPr>
          </a:p>
        </p:txBody>
      </p:sp>
      <p:graphicFrame>
        <p:nvGraphicFramePr>
          <p:cNvPr id="4" name="內容版面配置區 5"/>
          <p:cNvGraphicFramePr>
            <a:graphicFrameLocks/>
          </p:cNvGraphicFramePr>
          <p:nvPr>
            <p:extLst>
              <p:ext uri="{D42A27DB-BD31-4B8C-83A1-F6EECF244321}">
                <p14:modId xmlns:p14="http://schemas.microsoft.com/office/powerpoint/2010/main" val="3766855909"/>
              </p:ext>
            </p:extLst>
          </p:nvPr>
        </p:nvGraphicFramePr>
        <p:xfrm>
          <a:off x="141659" y="473952"/>
          <a:ext cx="11744732" cy="2560320"/>
        </p:xfrm>
        <a:graphic>
          <a:graphicData uri="http://schemas.openxmlformats.org/drawingml/2006/table">
            <a:tbl>
              <a:tblPr/>
              <a:tblGrid>
                <a:gridCol w="1060935">
                  <a:extLst>
                    <a:ext uri="{9D8B030D-6E8A-4147-A177-3AD203B41FA5}">
                      <a16:colId xmlns:a16="http://schemas.microsoft.com/office/drawing/2014/main" val="2630752076"/>
                    </a:ext>
                  </a:extLst>
                </a:gridCol>
                <a:gridCol w="1135386">
                  <a:extLst>
                    <a:ext uri="{9D8B030D-6E8A-4147-A177-3AD203B41FA5}">
                      <a16:colId xmlns:a16="http://schemas.microsoft.com/office/drawing/2014/main" val="1023161096"/>
                    </a:ext>
                  </a:extLst>
                </a:gridCol>
                <a:gridCol w="9548411">
                  <a:extLst>
                    <a:ext uri="{9D8B030D-6E8A-4147-A177-3AD203B41FA5}">
                      <a16:colId xmlns:a16="http://schemas.microsoft.com/office/drawing/2014/main" val="3245486808"/>
                    </a:ext>
                  </a:extLst>
                </a:gridCol>
              </a:tblGrid>
              <a:tr h="0">
                <a:tc>
                  <a:txBody>
                    <a:bodyPr/>
                    <a:lstStyle/>
                    <a:p>
                      <a:pPr algn="l" fontAlgn="b"/>
                      <a:r>
                        <a:rPr lang="en-US" sz="24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24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2400" dirty="0">
                          <a:effectLst/>
                        </a:rPr>
                        <a:t>Description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968620243"/>
                  </a:ext>
                </a:extLst>
              </a:tr>
              <a:tr h="0">
                <a:tc>
                  <a:txBody>
                    <a:bodyPr/>
                    <a:lstStyle/>
                    <a:p>
                      <a:pPr fontAlgn="t"/>
                      <a:r>
                        <a:rPr lang="en-US" sz="2400" u="none" strike="noStrike">
                          <a:solidFill>
                            <a:srgbClr val="4F7CAC"/>
                          </a:solidFill>
                          <a:effectLst/>
                          <a:hlinkClick r:id="rId4"/>
                        </a:rPr>
                        <a:t>G0082</a:t>
                      </a:r>
                      <a:endParaRPr lang="en-US" sz="240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4"/>
                        </a:rPr>
                        <a:t>APT38</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4"/>
                        </a:rPr>
                        <a:t>APT38</a:t>
                      </a:r>
                      <a:r>
                        <a:rPr lang="en-US" sz="2400" dirty="0">
                          <a:effectLst/>
                        </a:rPr>
                        <a:t> has used Hermes ransomware to encrypt files with AES256.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17194998"/>
                  </a:ext>
                </a:extLst>
              </a:tr>
              <a:tr h="0">
                <a:tc>
                  <a:txBody>
                    <a:bodyPr/>
                    <a:lstStyle/>
                    <a:p>
                      <a:pPr fontAlgn="t"/>
                      <a:r>
                        <a:rPr lang="en-US" sz="2400" u="none" strike="noStrike" dirty="0">
                          <a:solidFill>
                            <a:srgbClr val="4F7CAC"/>
                          </a:solidFill>
                          <a:effectLst/>
                          <a:hlinkClick r:id="rId5"/>
                        </a:rPr>
                        <a:t>G0096</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5"/>
                        </a:rPr>
                        <a:t>APT41</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5"/>
                        </a:rPr>
                        <a:t>APT41</a:t>
                      </a:r>
                      <a:r>
                        <a:rPr lang="en-US" sz="2400" dirty="0">
                          <a:effectLst/>
                        </a:rPr>
                        <a:t> used a ransomware called </a:t>
                      </a:r>
                      <a:r>
                        <a:rPr lang="en-US" sz="2400" dirty="0" err="1">
                          <a:effectLst/>
                        </a:rPr>
                        <a:t>Encryptor</a:t>
                      </a:r>
                      <a:r>
                        <a:rPr lang="en-US" sz="2400" dirty="0">
                          <a:effectLst/>
                        </a:rPr>
                        <a:t> </a:t>
                      </a:r>
                      <a:r>
                        <a:rPr lang="en-US" sz="2400" dirty="0" err="1">
                          <a:effectLst/>
                        </a:rPr>
                        <a:t>RaaS</a:t>
                      </a:r>
                      <a:r>
                        <a:rPr lang="en-US" sz="2400" dirty="0">
                          <a:effectLst/>
                        </a:rPr>
                        <a:t> to encrypt files on the targeted systems and provide a ransom note to the user.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7772819"/>
                  </a:ext>
                </a:extLst>
              </a:tr>
              <a:tr h="0">
                <a:tc>
                  <a:txBody>
                    <a:bodyPr/>
                    <a:lstStyle/>
                    <a:p>
                      <a:pPr fontAlgn="t"/>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dirty="0">
                          <a:effectLs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079531497"/>
                  </a:ext>
                </a:extLst>
              </a:tr>
            </a:tbl>
          </a:graphicData>
        </a:graphic>
      </p:graphicFrame>
      <p:sp>
        <p:nvSpPr>
          <p:cNvPr id="5" name="矩形 4"/>
          <p:cNvSpPr/>
          <p:nvPr/>
        </p:nvSpPr>
        <p:spPr>
          <a:xfrm>
            <a:off x="66520" y="0"/>
            <a:ext cx="4721549" cy="523220"/>
          </a:xfrm>
          <a:prstGeom prst="rect">
            <a:avLst/>
          </a:prstGeom>
        </p:spPr>
        <p:txBody>
          <a:bodyPr wrap="none">
            <a:spAutoFit/>
          </a:bodyPr>
          <a:lstStyle/>
          <a:p>
            <a:r>
              <a:rPr lang="en-US" altLang="zh-TW" sz="2800" b="1" dirty="0">
                <a:solidFill>
                  <a:srgbClr val="FF0000"/>
                </a:solidFill>
                <a:effectLst>
                  <a:outerShdw blurRad="38100" dist="38100" dir="2700000" algn="tl">
                    <a:srgbClr val="000000">
                      <a:alpha val="43137"/>
                    </a:srgbClr>
                  </a:outerShdw>
                </a:effectLst>
              </a:rPr>
              <a:t>Procedure</a:t>
            </a:r>
            <a:r>
              <a:rPr lang="en-US" altLang="zh-TW" sz="2800" b="1" dirty="0">
                <a:effectLst>
                  <a:outerShdw blurRad="38100" dist="38100" dir="2700000" algn="tl">
                    <a:srgbClr val="000000">
                      <a:alpha val="43137"/>
                    </a:srgbClr>
                  </a:outerShdw>
                </a:effectLst>
              </a:rPr>
              <a:t> Examples</a:t>
            </a:r>
            <a:r>
              <a:rPr lang="zh-TW" altLang="en-US" sz="2800" b="1" dirty="0">
                <a:effectLst>
                  <a:outerShdw blurRad="38100" dist="38100" dir="2700000" algn="tl">
                    <a:srgbClr val="000000">
                      <a:alpha val="43137"/>
                    </a:srgbClr>
                  </a:outerShdw>
                </a:effectLst>
              </a:rPr>
              <a:t> 攻擊情境</a:t>
            </a:r>
          </a:p>
        </p:txBody>
      </p:sp>
      <p:sp>
        <p:nvSpPr>
          <p:cNvPr id="6" name="投影片編號版面配置區 5"/>
          <p:cNvSpPr>
            <a:spLocks noGrp="1"/>
          </p:cNvSpPr>
          <p:nvPr>
            <p:ph type="sldNum" sz="quarter" idx="12"/>
          </p:nvPr>
        </p:nvSpPr>
        <p:spPr/>
        <p:txBody>
          <a:bodyPr/>
          <a:lstStyle/>
          <a:p>
            <a:fld id="{D16C3A51-89D0-4E4D-AA61-5A30A561532A}" type="slidenum">
              <a:rPr lang="zh-TW" altLang="en-US" smtClean="0"/>
              <a:t>21</a:t>
            </a:fld>
            <a:endParaRPr lang="zh-TW" altLang="en-US"/>
          </a:p>
        </p:txBody>
      </p:sp>
    </p:spTree>
    <p:extLst>
      <p:ext uri="{BB962C8B-B14F-4D97-AF65-F5344CB8AC3E}">
        <p14:creationId xmlns:p14="http://schemas.microsoft.com/office/powerpoint/2010/main" val="31680474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8389" y="244628"/>
            <a:ext cx="3080200" cy="584775"/>
          </a:xfrm>
          <a:prstGeom prst="rect">
            <a:avLst/>
          </a:prstGeom>
        </p:spPr>
        <p:txBody>
          <a:bodyPr wrap="square">
            <a:spAutoFit/>
          </a:bodyPr>
          <a:lstStyle/>
          <a:p>
            <a:r>
              <a:rPr lang="en-US" altLang="zh-TW" sz="3200" b="1" i="0" dirty="0">
                <a:solidFill>
                  <a:srgbClr val="39434C"/>
                </a:solidFill>
                <a:effectLst>
                  <a:outerShdw blurRad="38100" dist="38100" dir="2700000" algn="tl">
                    <a:srgbClr val="000000">
                      <a:alpha val="43137"/>
                    </a:srgbClr>
                  </a:outerShdw>
                </a:effectLst>
                <a:latin typeface="Roboto-Light"/>
              </a:rPr>
              <a:t>Detection</a:t>
            </a:r>
            <a:r>
              <a:rPr lang="zh-TW" altLang="en-US" sz="3200" b="1" i="0" dirty="0">
                <a:solidFill>
                  <a:srgbClr val="39434C"/>
                </a:solidFill>
                <a:effectLst>
                  <a:outerShdw blurRad="38100" dist="38100" dir="2700000" algn="tl">
                    <a:srgbClr val="000000">
                      <a:alpha val="43137"/>
                    </a:srgbClr>
                  </a:outerShdw>
                </a:effectLst>
                <a:latin typeface="Roboto-Light"/>
              </a:rPr>
              <a:t>偵測</a:t>
            </a:r>
            <a:endParaRPr lang="en-US" altLang="zh-TW" sz="3200" b="1" i="0" dirty="0">
              <a:solidFill>
                <a:srgbClr val="39434C"/>
              </a:solidFill>
              <a:effectLst>
                <a:outerShdw blurRad="38100" dist="38100" dir="2700000" algn="tl">
                  <a:srgbClr val="000000">
                    <a:alpha val="43137"/>
                  </a:srgbClr>
                </a:outerShdw>
              </a:effectLst>
              <a:latin typeface="Roboto-Light"/>
            </a:endParaRPr>
          </a:p>
        </p:txBody>
      </p:sp>
      <p:graphicFrame>
        <p:nvGraphicFramePr>
          <p:cNvPr id="3" name="表格 2"/>
          <p:cNvGraphicFramePr>
            <a:graphicFrameLocks noGrp="1"/>
          </p:cNvGraphicFramePr>
          <p:nvPr>
            <p:extLst>
              <p:ext uri="{D42A27DB-BD31-4B8C-83A1-F6EECF244321}">
                <p14:modId xmlns:p14="http://schemas.microsoft.com/office/powerpoint/2010/main" val="1571544959"/>
              </p:ext>
            </p:extLst>
          </p:nvPr>
        </p:nvGraphicFramePr>
        <p:xfrm>
          <a:off x="273392" y="962831"/>
          <a:ext cx="11283968" cy="5389258"/>
        </p:xfrm>
        <a:graphic>
          <a:graphicData uri="http://schemas.openxmlformats.org/drawingml/2006/table">
            <a:tbl>
              <a:tblPr/>
              <a:tblGrid>
                <a:gridCol w="1067107">
                  <a:extLst>
                    <a:ext uri="{9D8B030D-6E8A-4147-A177-3AD203B41FA5}">
                      <a16:colId xmlns:a16="http://schemas.microsoft.com/office/drawing/2014/main" val="1805673917"/>
                    </a:ext>
                  </a:extLst>
                </a:gridCol>
                <a:gridCol w="1794673">
                  <a:extLst>
                    <a:ext uri="{9D8B030D-6E8A-4147-A177-3AD203B41FA5}">
                      <a16:colId xmlns:a16="http://schemas.microsoft.com/office/drawing/2014/main" val="314799990"/>
                    </a:ext>
                  </a:extLst>
                </a:gridCol>
                <a:gridCol w="2980983">
                  <a:extLst>
                    <a:ext uri="{9D8B030D-6E8A-4147-A177-3AD203B41FA5}">
                      <a16:colId xmlns:a16="http://schemas.microsoft.com/office/drawing/2014/main" val="1400974281"/>
                    </a:ext>
                  </a:extLst>
                </a:gridCol>
                <a:gridCol w="5441205">
                  <a:extLst>
                    <a:ext uri="{9D8B030D-6E8A-4147-A177-3AD203B41FA5}">
                      <a16:colId xmlns:a16="http://schemas.microsoft.com/office/drawing/2014/main" val="3210462072"/>
                    </a:ext>
                  </a:extLst>
                </a:gridCol>
              </a:tblGrid>
              <a:tr h="196671">
                <a:tc>
                  <a:txBody>
                    <a:bodyPr/>
                    <a:lstStyle/>
                    <a:p>
                      <a:pPr algn="l" fontAlgn="b"/>
                      <a:r>
                        <a:rPr lang="en-US" sz="1800" dirty="0">
                          <a:effectLst/>
                        </a:rPr>
                        <a:t>ID</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a:effectLst/>
                        </a:rPr>
                        <a:t>Data Source</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a:effectLst/>
                        </a:rPr>
                        <a:t>Data Component</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a:effectLst/>
                        </a:rPr>
                        <a:t>Detects</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4153798534"/>
                  </a:ext>
                </a:extLst>
              </a:tr>
              <a:tr h="839948">
                <a:tc>
                  <a:txBody>
                    <a:bodyPr/>
                    <a:lstStyle/>
                    <a:p>
                      <a:pPr fontAlgn="t"/>
                      <a:r>
                        <a:rPr lang="en-US" sz="1800" u="none" strike="noStrike">
                          <a:solidFill>
                            <a:schemeClr val="tx1"/>
                          </a:solidFill>
                          <a:effectLst/>
                          <a:hlinkClick r:id="rId2"/>
                        </a:rPr>
                        <a:t>DS0010</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2"/>
                        </a:rPr>
                        <a:t>Cloud Storage</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3"/>
                        </a:rPr>
                        <a:t>Cloud Storage Modification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for changes made in cloud environments for events that indicate storage objects have been anomalously modified.</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52232109"/>
                  </a:ext>
                </a:extLst>
              </a:tr>
              <a:tr h="839948">
                <a:tc>
                  <a:txBody>
                    <a:bodyPr/>
                    <a:lstStyle/>
                    <a:p>
                      <a:pPr fontAlgn="t"/>
                      <a:r>
                        <a:rPr lang="en-US" sz="1800" u="none" strike="noStrike">
                          <a:solidFill>
                            <a:schemeClr val="tx1"/>
                          </a:solidFill>
                          <a:effectLst/>
                          <a:hlinkClick r:id="rId4"/>
                        </a:rPr>
                        <a:t>DS0017</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4"/>
                        </a:rPr>
                        <a:t>Command</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5"/>
                        </a:rPr>
                        <a:t>Command Execution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executed commands and arguments for actions involved in data destruction activity, such as </a:t>
                      </a:r>
                      <a:r>
                        <a:rPr lang="en-US" sz="1800" dirty="0" err="1">
                          <a:solidFill>
                            <a:schemeClr val="tx1"/>
                          </a:solidFill>
                          <a:effectLst/>
                        </a:rPr>
                        <a:t>vssadmin</a:t>
                      </a:r>
                      <a:r>
                        <a:rPr lang="en-US" sz="1800" dirty="0">
                          <a:solidFill>
                            <a:schemeClr val="tx1"/>
                          </a:solidFill>
                          <a:effectLst/>
                        </a:rPr>
                        <a:t>, </a:t>
                      </a:r>
                      <a:r>
                        <a:rPr lang="en-US" sz="1800" dirty="0" err="1">
                          <a:solidFill>
                            <a:schemeClr val="tx1"/>
                          </a:solidFill>
                          <a:effectLst/>
                        </a:rPr>
                        <a:t>wbadmin</a:t>
                      </a:r>
                      <a:r>
                        <a:rPr lang="en-US" sz="1800" dirty="0">
                          <a:solidFill>
                            <a:schemeClr val="tx1"/>
                          </a:solidFill>
                          <a:effectLst/>
                        </a:rPr>
                        <a:t>, and </a:t>
                      </a:r>
                      <a:r>
                        <a:rPr lang="en-US" sz="1800" dirty="0" err="1">
                          <a:solidFill>
                            <a:schemeClr val="tx1"/>
                          </a:solidFill>
                          <a:effectLst/>
                        </a:rPr>
                        <a:t>bcdedit</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47757194"/>
                  </a:ext>
                </a:extLst>
              </a:tr>
              <a:tr h="397439">
                <a:tc rowSpan="2">
                  <a:txBody>
                    <a:bodyPr/>
                    <a:lstStyle/>
                    <a:p>
                      <a:pPr fontAlgn="t"/>
                      <a:r>
                        <a:rPr lang="en-US" sz="1800" u="none" strike="noStrike" dirty="0">
                          <a:solidFill>
                            <a:schemeClr val="tx1"/>
                          </a:solidFill>
                          <a:effectLst/>
                          <a:hlinkClick r:id="rId6"/>
                        </a:rPr>
                        <a:t>DS0022</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rowSpan="2">
                  <a:txBody>
                    <a:bodyPr/>
                    <a:lstStyle/>
                    <a:p>
                      <a:pPr fontAlgn="t"/>
                      <a:r>
                        <a:rPr lang="en-US" sz="1800" u="none" strike="noStrike" dirty="0">
                          <a:solidFill>
                            <a:schemeClr val="tx1"/>
                          </a:solidFill>
                          <a:effectLst/>
                          <a:hlinkClick r:id="rId6"/>
                        </a:rPr>
                        <a:t>File</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u="none" strike="noStrike" dirty="0">
                          <a:solidFill>
                            <a:schemeClr val="tx1"/>
                          </a:solidFill>
                          <a:effectLst/>
                          <a:hlinkClick r:id="rId7"/>
                        </a:rPr>
                        <a:t>File Creation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dirty="0">
                          <a:solidFill>
                            <a:schemeClr val="tx1"/>
                          </a:solidFill>
                          <a:effectLst/>
                        </a:rPr>
                        <a:t>Monitor for newly constructed files in user directories.</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100761944"/>
                  </a:ext>
                </a:extLst>
              </a:tr>
              <a:tr h="397439">
                <a:tc vMerge="1">
                  <a:txBody>
                    <a:bodyPr/>
                    <a:lstStyle/>
                    <a:p>
                      <a:pPr fontAlgn="t"/>
                      <a:endParaRPr lang="zh-TW" alt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vMerge="1">
                  <a:txBody>
                    <a:bodyPr/>
                    <a:lstStyle/>
                    <a:p>
                      <a:pPr fontAlgn="t"/>
                      <a:endParaRPr lang="zh-TW" alt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u="none" strike="noStrike" dirty="0">
                          <a:solidFill>
                            <a:schemeClr val="tx1"/>
                          </a:solidFill>
                          <a:effectLst/>
                          <a:hlinkClick r:id="rId8"/>
                        </a:rPr>
                        <a:t>File Modification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dirty="0">
                          <a:solidFill>
                            <a:schemeClr val="tx1"/>
                          </a:solidFill>
                          <a:effectLst/>
                        </a:rPr>
                        <a:t>Monitor for changes made to files in user directories.</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48026"/>
                  </a:ext>
                </a:extLst>
              </a:tr>
              <a:tr h="692445">
                <a:tc>
                  <a:txBody>
                    <a:bodyPr/>
                    <a:lstStyle/>
                    <a:p>
                      <a:pPr fontAlgn="t"/>
                      <a:r>
                        <a:rPr lang="en-US" sz="1800" u="none" strike="noStrike">
                          <a:solidFill>
                            <a:schemeClr val="tx1"/>
                          </a:solidFill>
                          <a:effectLst/>
                          <a:hlinkClick r:id="rId9"/>
                        </a:rPr>
                        <a:t>DS0033</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9"/>
                        </a:rPr>
                        <a:t>Network Share</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10"/>
                        </a:rPr>
                        <a:t>Network Share Access</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for unexpected network shares being accessed on target systems or on large numbers of systems.</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9415255"/>
                  </a:ext>
                </a:extLst>
              </a:tr>
              <a:tr h="987450">
                <a:tc>
                  <a:txBody>
                    <a:bodyPr/>
                    <a:lstStyle/>
                    <a:p>
                      <a:pPr fontAlgn="t"/>
                      <a:r>
                        <a:rPr lang="en-US" sz="1800" u="none" strike="noStrike">
                          <a:solidFill>
                            <a:schemeClr val="tx1"/>
                          </a:solidFill>
                          <a:effectLst/>
                          <a:hlinkClick r:id="rId11"/>
                        </a:rPr>
                        <a:t>DS0009</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11"/>
                        </a:rPr>
                        <a:t>Process</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a:solidFill>
                            <a:schemeClr val="tx1"/>
                          </a:solidFill>
                          <a:effectLst/>
                          <a:hlinkClick r:id="rId12"/>
                        </a:rPr>
                        <a:t>Process Creation</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for newly constructed processes and/or command-lines involved in data destruction activity, such as </a:t>
                      </a:r>
                      <a:r>
                        <a:rPr lang="en-US" sz="1800" dirty="0" err="1">
                          <a:solidFill>
                            <a:schemeClr val="tx1"/>
                          </a:solidFill>
                          <a:effectLst/>
                        </a:rPr>
                        <a:t>vssadmin</a:t>
                      </a:r>
                      <a:r>
                        <a:rPr lang="en-US" sz="1800" dirty="0">
                          <a:solidFill>
                            <a:schemeClr val="tx1"/>
                          </a:solidFill>
                          <a:effectLst/>
                        </a:rPr>
                        <a:t>, </a:t>
                      </a:r>
                      <a:r>
                        <a:rPr lang="en-US" sz="1800" dirty="0" err="1">
                          <a:solidFill>
                            <a:schemeClr val="tx1"/>
                          </a:solidFill>
                          <a:effectLst/>
                        </a:rPr>
                        <a:t>wbadmin</a:t>
                      </a:r>
                      <a:r>
                        <a:rPr lang="en-US" sz="1800" dirty="0">
                          <a:solidFill>
                            <a:schemeClr val="tx1"/>
                          </a:solidFill>
                          <a:effectLst/>
                        </a:rPr>
                        <a:t>, and </a:t>
                      </a:r>
                      <a:r>
                        <a:rPr lang="en-US" sz="1800" dirty="0" err="1">
                          <a:solidFill>
                            <a:schemeClr val="tx1"/>
                          </a:solidFill>
                          <a:effectLst/>
                        </a:rPr>
                        <a:t>bcdedit</a:t>
                      </a:r>
                      <a:r>
                        <a:rPr lang="en-US" sz="1800" dirty="0">
                          <a:solidFill>
                            <a:schemeClr val="tx1"/>
                          </a:solidFill>
                          <a:effectLst/>
                        </a:rPr>
                        <a:t>.</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63328414"/>
                  </a:ext>
                </a:extLst>
              </a:tr>
            </a:tbl>
          </a:graphicData>
        </a:graphic>
      </p:graphicFrame>
      <p:sp>
        <p:nvSpPr>
          <p:cNvPr id="4" name="投影片編號版面配置區 3"/>
          <p:cNvSpPr>
            <a:spLocks noGrp="1"/>
          </p:cNvSpPr>
          <p:nvPr>
            <p:ph type="sldNum" sz="quarter" idx="12"/>
          </p:nvPr>
        </p:nvSpPr>
        <p:spPr/>
        <p:txBody>
          <a:bodyPr/>
          <a:lstStyle/>
          <a:p>
            <a:fld id="{D16C3A51-89D0-4E4D-AA61-5A30A561532A}" type="slidenum">
              <a:rPr lang="zh-TW" altLang="en-US" smtClean="0"/>
              <a:t>22</a:t>
            </a:fld>
            <a:endParaRPr lang="zh-TW" altLang="en-US"/>
          </a:p>
        </p:txBody>
      </p:sp>
    </p:spTree>
    <p:extLst>
      <p:ext uri="{BB962C8B-B14F-4D97-AF65-F5344CB8AC3E}">
        <p14:creationId xmlns:p14="http://schemas.microsoft.com/office/powerpoint/2010/main" val="38469019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22C0DB5A-1CD4-44DB-B8B8-53251DB55460}"/>
              </a:ext>
            </a:extLst>
          </p:cNvPr>
          <p:cNvGraphicFramePr>
            <a:graphicFrameLocks noGrp="1"/>
          </p:cNvGraphicFramePr>
          <p:nvPr>
            <p:extLst>
              <p:ext uri="{D42A27DB-BD31-4B8C-83A1-F6EECF244321}">
                <p14:modId xmlns:p14="http://schemas.microsoft.com/office/powerpoint/2010/main" val="1456528138"/>
              </p:ext>
            </p:extLst>
          </p:nvPr>
        </p:nvGraphicFramePr>
        <p:xfrm>
          <a:off x="88131" y="8182"/>
          <a:ext cx="11863077" cy="6849818"/>
        </p:xfrm>
        <a:graphic>
          <a:graphicData uri="http://schemas.openxmlformats.org/drawingml/2006/table">
            <a:tbl>
              <a:tblPr firstRow="1" bandRow="1">
                <a:tableStyleId>{5C22544A-7EE6-4342-B048-85BDC9FD1C3A}</a:tableStyleId>
              </a:tblPr>
              <a:tblGrid>
                <a:gridCol w="507424">
                  <a:extLst>
                    <a:ext uri="{9D8B030D-6E8A-4147-A177-3AD203B41FA5}">
                      <a16:colId xmlns:a16="http://schemas.microsoft.com/office/drawing/2014/main" val="3208886289"/>
                    </a:ext>
                  </a:extLst>
                </a:gridCol>
                <a:gridCol w="536141">
                  <a:extLst>
                    <a:ext uri="{9D8B030D-6E8A-4147-A177-3AD203B41FA5}">
                      <a16:colId xmlns:a16="http://schemas.microsoft.com/office/drawing/2014/main" val="3624500257"/>
                    </a:ext>
                  </a:extLst>
                </a:gridCol>
                <a:gridCol w="10819512">
                  <a:extLst>
                    <a:ext uri="{9D8B030D-6E8A-4147-A177-3AD203B41FA5}">
                      <a16:colId xmlns:a16="http://schemas.microsoft.com/office/drawing/2014/main" val="268504893"/>
                    </a:ext>
                  </a:extLst>
                </a:gridCol>
              </a:tblGrid>
              <a:tr h="1660553">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1.</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關於 </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中的網路服務阻斷</a:t>
                      </a:r>
                      <a:r>
                        <a:rPr lang="en-US" altLang="zh-TW" b="1" dirty="0">
                          <a:solidFill>
                            <a:schemeClr val="tx1"/>
                          </a:solidFill>
                          <a:effectLst>
                            <a:outerShdw blurRad="38100" dist="38100" dir="2700000" algn="tl">
                              <a:srgbClr val="000000">
                                <a:alpha val="43137"/>
                              </a:srgbClr>
                            </a:outerShdw>
                          </a:effectLst>
                        </a:rPr>
                        <a:t>(Network Denial of Service)</a:t>
                      </a:r>
                      <a:r>
                        <a:rPr lang="zh-TW" altLang="en-US" b="1" dirty="0">
                          <a:solidFill>
                            <a:schemeClr val="tx1"/>
                          </a:solidFill>
                          <a:effectLst>
                            <a:outerShdw blurRad="38100" dist="38100" dir="2700000" algn="tl">
                              <a:srgbClr val="000000">
                                <a:alpha val="43137"/>
                              </a:srgbClr>
                            </a:outerShdw>
                          </a:effectLst>
                        </a:rPr>
                        <a:t>技術</a:t>
                      </a:r>
                      <a:r>
                        <a:rPr lang="en-US" altLang="zh-TW" b="1" dirty="0">
                          <a:solidFill>
                            <a:schemeClr val="tx1"/>
                          </a:solidFill>
                          <a:effectLst>
                            <a:outerShdw blurRad="38100" dist="38100" dir="2700000" algn="tl">
                              <a:srgbClr val="000000">
                                <a:alpha val="43137"/>
                              </a:srgbClr>
                            </a:outerShdw>
                          </a:effectLst>
                        </a:rPr>
                        <a:t>(Technique)</a:t>
                      </a:r>
                      <a:r>
                        <a:rPr lang="zh-TW" altLang="en-US" b="1" dirty="0">
                          <a:solidFill>
                            <a:schemeClr val="tx1"/>
                          </a:solidFill>
                          <a:effectLst>
                            <a:outerShdw blurRad="38100" dist="38100" dir="2700000" algn="tl">
                              <a:srgbClr val="000000">
                                <a:alpha val="43137"/>
                              </a:srgbClr>
                            </a:outerShdw>
                          </a:effectLst>
                        </a:rPr>
                        <a:t>對策，下列何項錯誤？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可分析應用程式日誌</a:t>
                      </a:r>
                      <a:r>
                        <a:rPr lang="en-US" altLang="zh-TW" b="1" dirty="0">
                          <a:solidFill>
                            <a:schemeClr val="tx1"/>
                          </a:solidFill>
                          <a:effectLst>
                            <a:outerShdw blurRad="38100" dist="38100" dir="2700000" algn="tl">
                              <a:srgbClr val="000000">
                                <a:alpha val="43137"/>
                              </a:srgbClr>
                            </a:outerShdw>
                          </a:effectLst>
                        </a:rPr>
                        <a:t>(Application Log)</a:t>
                      </a:r>
                      <a:r>
                        <a:rPr lang="zh-TW" altLang="en-US" b="1" dirty="0">
                          <a:solidFill>
                            <a:schemeClr val="tx1"/>
                          </a:solidFill>
                          <a:effectLst>
                            <a:outerShdw blurRad="38100" dist="38100" dir="2700000" algn="tl">
                              <a:srgbClr val="000000">
                                <a:alpha val="43137"/>
                              </a:srgbClr>
                            </a:outerShdw>
                          </a:effectLst>
                        </a:rPr>
                        <a:t>內容來偵測 此技術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可觀察網路流量</a:t>
                      </a:r>
                      <a:r>
                        <a:rPr lang="en-US" altLang="zh-TW" b="1" dirty="0">
                          <a:solidFill>
                            <a:schemeClr val="tx1"/>
                          </a:solidFill>
                          <a:effectLst>
                            <a:outerShdw blurRad="38100" dist="38100" dir="2700000" algn="tl">
                              <a:srgbClr val="000000">
                                <a:alpha val="43137"/>
                              </a:srgbClr>
                            </a:outerShdw>
                          </a:effectLst>
                        </a:rPr>
                        <a:t>(Network Traffic)</a:t>
                      </a:r>
                      <a:r>
                        <a:rPr lang="zh-TW" altLang="en-US" b="1" dirty="0">
                          <a:solidFill>
                            <a:schemeClr val="tx1"/>
                          </a:solidFill>
                          <a:effectLst>
                            <a:outerShdw blurRad="38100" dist="38100" dir="2700000" algn="tl">
                              <a:srgbClr val="000000">
                                <a:alpha val="43137"/>
                              </a:srgbClr>
                            </a:outerShdw>
                          </a:effectLst>
                        </a:rPr>
                        <a:t>狀態來偵測此技 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可觀察感應器健康</a:t>
                      </a:r>
                      <a:r>
                        <a:rPr lang="en-US" altLang="zh-TW" b="1" dirty="0">
                          <a:solidFill>
                            <a:schemeClr val="tx1"/>
                          </a:solidFill>
                          <a:effectLst>
                            <a:outerShdw blurRad="38100" dist="38100" dir="2700000" algn="tl">
                              <a:srgbClr val="000000">
                                <a:alpha val="43137"/>
                              </a:srgbClr>
                            </a:outerShdw>
                          </a:effectLst>
                        </a:rPr>
                        <a:t>(Sensor Health)</a:t>
                      </a:r>
                      <a:r>
                        <a:rPr lang="zh-TW" altLang="en-US" b="1" dirty="0">
                          <a:solidFill>
                            <a:schemeClr val="tx1"/>
                          </a:solidFill>
                          <a:effectLst>
                            <a:outerShdw blurRad="38100" dist="38100" dir="2700000" algn="tl">
                              <a:srgbClr val="000000">
                                <a:alpha val="43137"/>
                              </a:srgbClr>
                            </a:outerShdw>
                          </a:effectLst>
                        </a:rPr>
                        <a:t>狀態來偵測此技 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可透過網路流量過濾</a:t>
                      </a:r>
                      <a:r>
                        <a:rPr lang="en-US" altLang="zh-TW" b="1" dirty="0">
                          <a:solidFill>
                            <a:schemeClr val="tx1"/>
                          </a:solidFill>
                          <a:effectLst>
                            <a:outerShdw blurRad="38100" dist="38100" dir="2700000" algn="tl">
                              <a:srgbClr val="000000">
                                <a:alpha val="43137"/>
                              </a:srgbClr>
                            </a:outerShdw>
                          </a:effectLst>
                        </a:rPr>
                        <a:t>(Filter Network Traffic)</a:t>
                      </a:r>
                      <a:r>
                        <a:rPr lang="zh-TW" altLang="en-US" b="1" dirty="0">
                          <a:solidFill>
                            <a:schemeClr val="tx1"/>
                          </a:solidFill>
                          <a:effectLst>
                            <a:outerShdw blurRad="38100" dist="38100" dir="2700000" algn="tl">
                              <a:srgbClr val="000000">
                                <a:alpha val="43137"/>
                              </a:srgbClr>
                            </a:outerShdw>
                          </a:effectLst>
                        </a:rPr>
                        <a:t>來緩 解此技術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8979441"/>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2.</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關於 </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中的資料加密衝擊</a:t>
                      </a:r>
                      <a:r>
                        <a:rPr lang="en-US" altLang="zh-TW" b="1" dirty="0">
                          <a:solidFill>
                            <a:schemeClr val="tx1"/>
                          </a:solidFill>
                          <a:effectLst>
                            <a:outerShdw blurRad="38100" dist="38100" dir="2700000" algn="tl">
                              <a:srgbClr val="000000">
                                <a:alpha val="43137"/>
                              </a:srgbClr>
                            </a:outerShdw>
                          </a:effectLst>
                        </a:rPr>
                        <a:t>(Data Encrypted for Impact)</a:t>
                      </a:r>
                      <a:r>
                        <a:rPr lang="zh-TW" altLang="en-US" b="1" dirty="0">
                          <a:solidFill>
                            <a:schemeClr val="tx1"/>
                          </a:solidFill>
                          <a:effectLst>
                            <a:outerShdw blurRad="38100" dist="38100" dir="2700000" algn="tl">
                              <a:srgbClr val="000000">
                                <a:alpha val="43137"/>
                              </a:srgbClr>
                            </a:outerShdw>
                          </a:effectLst>
                        </a:rPr>
                        <a:t>技術對策，下列何項錯誤？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可透過資料備份</a:t>
                      </a:r>
                      <a:r>
                        <a:rPr lang="en-US" altLang="zh-TW" b="1" dirty="0">
                          <a:solidFill>
                            <a:schemeClr val="tx1"/>
                          </a:solidFill>
                          <a:effectLst>
                            <a:outerShdw blurRad="38100" dist="38100" dir="2700000" algn="tl">
                              <a:srgbClr val="000000">
                                <a:alpha val="43137"/>
                              </a:srgbClr>
                            </a:outerShdw>
                          </a:effectLst>
                        </a:rPr>
                        <a:t>(Data Backup)</a:t>
                      </a:r>
                      <a:r>
                        <a:rPr lang="zh-TW" altLang="en-US" b="1" dirty="0">
                          <a:solidFill>
                            <a:schemeClr val="tx1"/>
                          </a:solidFill>
                          <a:effectLst>
                            <a:outerShdw blurRad="38100" dist="38100" dir="2700000" algn="tl">
                              <a:srgbClr val="000000">
                                <a:alpha val="43137"/>
                              </a:srgbClr>
                            </a:outerShdw>
                          </a:effectLst>
                        </a:rPr>
                        <a:t>來緩解此技術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可觀察感應器健康狀態</a:t>
                      </a:r>
                      <a:r>
                        <a:rPr lang="en-US" altLang="zh-TW" b="1" dirty="0">
                          <a:solidFill>
                            <a:schemeClr val="tx1"/>
                          </a:solidFill>
                          <a:effectLst>
                            <a:outerShdw blurRad="38100" dist="38100" dir="2700000" algn="tl">
                              <a:srgbClr val="000000">
                                <a:alpha val="43137"/>
                              </a:srgbClr>
                            </a:outerShdw>
                          </a:effectLst>
                        </a:rPr>
                        <a:t>(Sensor Health)</a:t>
                      </a:r>
                      <a:r>
                        <a:rPr lang="zh-TW" altLang="en-US" b="1" dirty="0">
                          <a:solidFill>
                            <a:schemeClr val="tx1"/>
                          </a:solidFill>
                          <a:effectLst>
                            <a:outerShdw blurRad="38100" dist="38100" dir="2700000" algn="tl">
                              <a:srgbClr val="000000">
                                <a:alpha val="43137"/>
                              </a:srgbClr>
                            </a:outerShdw>
                          </a:effectLst>
                        </a:rPr>
                        <a:t>來偵測此技 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可透過端點行為預防</a:t>
                      </a:r>
                      <a:r>
                        <a:rPr lang="en-US" altLang="zh-TW" b="1" dirty="0">
                          <a:solidFill>
                            <a:schemeClr val="tx1"/>
                          </a:solidFill>
                          <a:effectLst>
                            <a:outerShdw blurRad="38100" dist="38100" dir="2700000" algn="tl">
                              <a:srgbClr val="000000">
                                <a:alpha val="43137"/>
                              </a:srgbClr>
                            </a:outerShdw>
                          </a:effectLst>
                        </a:rPr>
                        <a:t>(Behavior Prevention on Endpoint)</a:t>
                      </a:r>
                      <a:r>
                        <a:rPr lang="zh-TW" altLang="en-US" b="1" dirty="0">
                          <a:solidFill>
                            <a:schemeClr val="tx1"/>
                          </a:solidFill>
                          <a:effectLst>
                            <a:outerShdw blurRad="38100" dist="38100" dir="2700000" algn="tl">
                              <a:srgbClr val="000000">
                                <a:alpha val="43137"/>
                              </a:srgbClr>
                            </a:outerShdw>
                          </a:effectLst>
                        </a:rPr>
                        <a:t>來緩解此技術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可觀察檔案建立</a:t>
                      </a:r>
                      <a:r>
                        <a:rPr lang="en-US" altLang="zh-TW" b="1" dirty="0">
                          <a:solidFill>
                            <a:schemeClr val="tx1"/>
                          </a:solidFill>
                          <a:effectLst>
                            <a:outerShdw blurRad="38100" dist="38100" dir="2700000" algn="tl">
                              <a:srgbClr val="000000">
                                <a:alpha val="43137"/>
                              </a:srgbClr>
                            </a:outerShdw>
                          </a:effectLst>
                        </a:rPr>
                        <a:t>(File Creation)</a:t>
                      </a:r>
                      <a:r>
                        <a:rPr lang="zh-TW" altLang="en-US" b="1" dirty="0">
                          <a:solidFill>
                            <a:schemeClr val="tx1"/>
                          </a:solidFill>
                          <a:effectLst>
                            <a:outerShdw blurRad="38100" dist="38100" dir="2700000" algn="tl">
                              <a:srgbClr val="000000">
                                <a:alpha val="43137"/>
                              </a:srgbClr>
                            </a:outerShdw>
                          </a:effectLst>
                        </a:rPr>
                        <a:t>與修改</a:t>
                      </a:r>
                      <a:r>
                        <a:rPr lang="en-US" altLang="zh-TW" b="1" dirty="0">
                          <a:solidFill>
                            <a:schemeClr val="tx1"/>
                          </a:solidFill>
                          <a:effectLst>
                            <a:outerShdw blurRad="38100" dist="38100" dir="2700000" algn="tl">
                              <a:srgbClr val="000000">
                                <a:alpha val="43137"/>
                              </a:srgbClr>
                            </a:outerShdw>
                          </a:effectLst>
                        </a:rPr>
                        <a:t>(File Modification)</a:t>
                      </a:r>
                      <a:r>
                        <a:rPr lang="zh-TW" altLang="en-US" b="1" dirty="0">
                          <a:solidFill>
                            <a:schemeClr val="tx1"/>
                          </a:solidFill>
                          <a:effectLst>
                            <a:outerShdw blurRad="38100" dist="38100" dir="2700000" algn="tl">
                              <a:srgbClr val="000000">
                                <a:alpha val="43137"/>
                              </a:srgbClr>
                            </a:outerShdw>
                          </a:effectLst>
                        </a:rPr>
                        <a:t>狀態偵測此技術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3813612"/>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3.</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中的橫向移動（</a:t>
                      </a:r>
                      <a:r>
                        <a:rPr lang="en-US" altLang="zh-TW" b="1" dirty="0">
                          <a:solidFill>
                            <a:schemeClr val="tx1"/>
                          </a:solidFill>
                          <a:effectLst>
                            <a:outerShdw blurRad="38100" dist="38100" dir="2700000" algn="tl">
                              <a:srgbClr val="000000">
                                <a:alpha val="43137"/>
                              </a:srgbClr>
                            </a:outerShdw>
                          </a:effectLst>
                        </a:rPr>
                        <a:t>Lateral Movement</a:t>
                      </a:r>
                      <a:r>
                        <a:rPr lang="zh-TW" altLang="en-US" b="1" dirty="0">
                          <a:solidFill>
                            <a:schemeClr val="tx1"/>
                          </a:solidFill>
                          <a:effectLst>
                            <a:outerShdw blurRad="38100" dist="38100" dir="2700000" algn="tl">
                              <a:srgbClr val="000000">
                                <a:alpha val="43137"/>
                              </a:srgbClr>
                            </a:outerShdw>
                          </a:effectLst>
                        </a:rPr>
                        <a:t>）戰術（</a:t>
                      </a:r>
                      <a:r>
                        <a:rPr lang="en-US" altLang="zh-TW" b="1" dirty="0">
                          <a:solidFill>
                            <a:schemeClr val="tx1"/>
                          </a:solidFill>
                          <a:effectLst>
                            <a:outerShdw blurRad="38100" dist="38100" dir="2700000" algn="tl">
                              <a:srgbClr val="000000">
                                <a:alpha val="43137"/>
                              </a:srgbClr>
                            </a:outerShdw>
                          </a:effectLst>
                        </a:rPr>
                        <a:t>Tactic</a:t>
                      </a:r>
                      <a:r>
                        <a:rPr lang="zh-TW" altLang="en-US" b="1" dirty="0">
                          <a:solidFill>
                            <a:schemeClr val="tx1"/>
                          </a:solidFill>
                          <a:effectLst>
                            <a:outerShdw blurRad="38100" dist="38100" dir="2700000" algn="tl">
                              <a:srgbClr val="000000">
                                <a:alpha val="43137"/>
                              </a:srgbClr>
                            </a:outerShdw>
                          </a:effectLst>
                        </a:rPr>
                        <a:t>），下列何項錯誤？</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遠端服務破解（</a:t>
                      </a:r>
                      <a:r>
                        <a:rPr lang="en-US" altLang="zh-TW" b="1" dirty="0">
                          <a:solidFill>
                            <a:schemeClr val="tx1"/>
                          </a:solidFill>
                          <a:effectLst>
                            <a:outerShdw blurRad="38100" dist="38100" dir="2700000" algn="tl">
                              <a:srgbClr val="000000">
                                <a:alpha val="43137"/>
                              </a:srgbClr>
                            </a:outerShdw>
                          </a:effectLst>
                        </a:rPr>
                        <a:t>Exploitation of Remote Services</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內部魚叉釣魚（</a:t>
                      </a:r>
                      <a:r>
                        <a:rPr lang="en-US" altLang="zh-TW" b="1" dirty="0">
                          <a:solidFill>
                            <a:schemeClr val="tx1"/>
                          </a:solidFill>
                          <a:effectLst>
                            <a:outerShdw blurRad="38100" dist="38100" dir="2700000" algn="tl">
                              <a:srgbClr val="000000">
                                <a:alpha val="43137"/>
                              </a:srgbClr>
                            </a:outerShdw>
                          </a:effectLst>
                        </a:rPr>
                        <a:t>Internal Spearphishing</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橫移工具傳輸（</a:t>
                      </a:r>
                      <a:r>
                        <a:rPr lang="en-US" altLang="zh-TW" b="1" dirty="0">
                          <a:solidFill>
                            <a:schemeClr val="tx1"/>
                          </a:solidFill>
                          <a:effectLst>
                            <a:outerShdw blurRad="38100" dist="38100" dir="2700000" algn="tl">
                              <a:srgbClr val="000000">
                                <a:alpha val="43137"/>
                              </a:srgbClr>
                            </a:outerShdw>
                          </a:effectLst>
                        </a:rPr>
                        <a:t>Lateral Tool Transfer</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本地資料取得（</a:t>
                      </a:r>
                      <a:r>
                        <a:rPr lang="en-US" altLang="zh-TW" b="1" dirty="0">
                          <a:solidFill>
                            <a:schemeClr val="tx1"/>
                          </a:solidFill>
                          <a:effectLst>
                            <a:outerShdw blurRad="38100" dist="38100" dir="2700000" algn="tl">
                              <a:srgbClr val="000000">
                                <a:alpha val="43137"/>
                              </a:srgbClr>
                            </a:outerShdw>
                          </a:effectLst>
                        </a:rPr>
                        <a:t>Data from Local System</a:t>
                      </a:r>
                      <a:r>
                        <a:rPr lang="zh-TW" altLang="en-US" b="1" dirty="0">
                          <a:solidFill>
                            <a:schemeClr val="tx1"/>
                          </a:solidFill>
                          <a:effectLst>
                            <a:outerShdw blurRad="38100" dist="38100" dir="2700000" algn="tl">
                              <a:srgbClr val="000000">
                                <a:alpha val="43137"/>
                              </a:srgbClr>
                            </a:outerShdw>
                          </a:effectLst>
                        </a:rPr>
                        <a:t>）屬於此類戰術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2817879"/>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4.</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中的輸入擷取（</a:t>
                      </a:r>
                      <a:r>
                        <a:rPr lang="en-US" altLang="zh-TW" b="1" dirty="0">
                          <a:solidFill>
                            <a:schemeClr val="tx1"/>
                          </a:solidFill>
                          <a:effectLst>
                            <a:outerShdw blurRad="38100" dist="38100" dir="2700000" algn="tl">
                              <a:srgbClr val="000000">
                                <a:alpha val="43137"/>
                              </a:srgbClr>
                            </a:outerShdw>
                          </a:effectLst>
                        </a:rPr>
                        <a:t>Input Capture</a:t>
                      </a:r>
                      <a:r>
                        <a:rPr lang="zh-TW" altLang="en-US" b="1" dirty="0">
                          <a:solidFill>
                            <a:schemeClr val="tx1"/>
                          </a:solidFill>
                          <a:effectLst>
                            <a:outerShdw blurRad="38100" dist="38100" dir="2700000" algn="tl">
                              <a:srgbClr val="000000">
                                <a:alpha val="43137"/>
                              </a:srgbClr>
                            </a:outerShdw>
                          </a:effectLst>
                        </a:rPr>
                        <a:t>）技術，下列何項錯誤？</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無法使用預防控制（</a:t>
                      </a:r>
                      <a:r>
                        <a:rPr lang="en-US" altLang="zh-TW" b="1" dirty="0">
                          <a:solidFill>
                            <a:schemeClr val="tx1"/>
                          </a:solidFill>
                          <a:effectLst>
                            <a:outerShdw blurRad="38100" dist="38100" dir="2700000" algn="tl">
                              <a:srgbClr val="000000">
                                <a:alpha val="43137"/>
                              </a:srgbClr>
                            </a:outerShdw>
                          </a:effectLst>
                        </a:rPr>
                        <a:t>Preventive Controls</a:t>
                      </a:r>
                      <a:r>
                        <a:rPr lang="zh-TW" altLang="en-US" b="1" dirty="0">
                          <a:solidFill>
                            <a:schemeClr val="tx1"/>
                          </a:solidFill>
                          <a:effectLst>
                            <a:outerShdw blurRad="38100" dist="38100" dir="2700000" algn="tl">
                              <a:srgbClr val="000000">
                                <a:alpha val="43137"/>
                              </a:srgbClr>
                            </a:outerShdw>
                          </a:effectLst>
                        </a:rPr>
                        <a:t>）輕易緩解此技術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無法透過觀察驅動程式載入（</a:t>
                      </a:r>
                      <a:r>
                        <a:rPr lang="en-US" altLang="zh-TW" b="1" dirty="0">
                          <a:solidFill>
                            <a:schemeClr val="tx1"/>
                          </a:solidFill>
                          <a:effectLst>
                            <a:outerShdw blurRad="38100" dist="38100" dir="2700000" algn="tl">
                              <a:srgbClr val="000000">
                                <a:alpha val="43137"/>
                              </a:srgbClr>
                            </a:outerShdw>
                          </a:effectLst>
                        </a:rPr>
                        <a:t>Driver Load</a:t>
                      </a:r>
                      <a:r>
                        <a:rPr lang="zh-TW" altLang="en-US" b="1" dirty="0">
                          <a:solidFill>
                            <a:schemeClr val="tx1"/>
                          </a:solidFill>
                          <a:effectLst>
                            <a:outerShdw blurRad="38100" dist="38100" dir="2700000" algn="tl">
                              <a:srgbClr val="000000">
                                <a:alpha val="43137"/>
                              </a:srgbClr>
                            </a:outerShdw>
                          </a:effectLst>
                        </a:rPr>
                        <a:t>）活動來偵測此技術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可觀察系統註冊機碼（</a:t>
                      </a:r>
                      <a:r>
                        <a:rPr lang="en-US" altLang="zh-TW" b="1" dirty="0">
                          <a:solidFill>
                            <a:schemeClr val="tx1"/>
                          </a:solidFill>
                          <a:effectLst>
                            <a:outerShdw blurRad="38100" dist="38100" dir="2700000" algn="tl">
                              <a:srgbClr val="000000">
                                <a:alpha val="43137"/>
                              </a:srgbClr>
                            </a:outerShdw>
                          </a:effectLst>
                        </a:rPr>
                        <a:t>Windows Registry</a:t>
                      </a:r>
                      <a:r>
                        <a:rPr lang="zh-TW" altLang="en-US" b="1" dirty="0">
                          <a:solidFill>
                            <a:schemeClr val="tx1"/>
                          </a:solidFill>
                          <a:effectLst>
                            <a:outerShdw blurRad="38100" dist="38100" dir="2700000" algn="tl">
                              <a:srgbClr val="000000">
                                <a:alpha val="43137"/>
                              </a:srgbClr>
                            </a:outerShdw>
                          </a:effectLst>
                        </a:rPr>
                        <a:t>）活動來偵測此技術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可觀察程序建立（</a:t>
                      </a:r>
                      <a:r>
                        <a:rPr lang="en-US" altLang="zh-TW" b="1" dirty="0">
                          <a:solidFill>
                            <a:schemeClr val="tx1"/>
                          </a:solidFill>
                          <a:effectLst>
                            <a:outerShdw blurRad="38100" dist="38100" dir="2700000" algn="tl">
                              <a:srgbClr val="000000">
                                <a:alpha val="43137"/>
                              </a:srgbClr>
                            </a:outerShdw>
                          </a:effectLst>
                        </a:rPr>
                        <a:t>Process Creation</a:t>
                      </a:r>
                      <a:r>
                        <a:rPr lang="zh-TW" altLang="en-US" b="1" dirty="0">
                          <a:solidFill>
                            <a:schemeClr val="tx1"/>
                          </a:solidFill>
                          <a:effectLst>
                            <a:outerShdw blurRad="38100" dist="38100" dir="2700000" algn="tl">
                              <a:srgbClr val="000000">
                                <a:alpha val="43137"/>
                              </a:srgbClr>
                            </a:outerShdw>
                          </a:effectLst>
                        </a:rPr>
                        <a:t>）活動與元資料（</a:t>
                      </a:r>
                      <a:r>
                        <a:rPr lang="en-US" altLang="zh-TW" b="1" dirty="0">
                          <a:solidFill>
                            <a:schemeClr val="tx1"/>
                          </a:solidFill>
                          <a:effectLst>
                            <a:outerShdw blurRad="38100" dist="38100" dir="2700000" algn="tl">
                              <a:srgbClr val="000000">
                                <a:alpha val="43137"/>
                              </a:srgbClr>
                            </a:outerShdw>
                          </a:effectLst>
                        </a:rPr>
                        <a:t>Process Metadata</a:t>
                      </a:r>
                      <a:r>
                        <a:rPr lang="zh-TW" altLang="en-US" b="1" dirty="0">
                          <a:solidFill>
                            <a:schemeClr val="tx1"/>
                          </a:solidFill>
                          <a:effectLst>
                            <a:outerShdw blurRad="38100" dist="38100" dir="2700000" algn="tl">
                              <a:srgbClr val="000000">
                                <a:alpha val="43137"/>
                              </a:srgbClr>
                            </a:outerShdw>
                          </a:effectLst>
                        </a:rPr>
                        <a:t>）來偵測此技術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5275481"/>
                  </a:ext>
                </a:extLst>
              </a:tr>
            </a:tbl>
          </a:graphicData>
        </a:graphic>
      </p:graphicFrame>
      <p:sp>
        <p:nvSpPr>
          <p:cNvPr id="3" name="投影片編號版面配置區 2"/>
          <p:cNvSpPr>
            <a:spLocks noGrp="1"/>
          </p:cNvSpPr>
          <p:nvPr>
            <p:ph type="sldNum" sz="quarter" idx="12"/>
          </p:nvPr>
        </p:nvSpPr>
        <p:spPr/>
        <p:txBody>
          <a:bodyPr/>
          <a:lstStyle/>
          <a:p>
            <a:fld id="{D16C3A51-89D0-4E4D-AA61-5A30A561532A}" type="slidenum">
              <a:rPr lang="zh-TW" altLang="en-US" smtClean="0"/>
              <a:t>23</a:t>
            </a:fld>
            <a:endParaRPr lang="zh-TW" altLang="en-US"/>
          </a:p>
        </p:txBody>
      </p:sp>
    </p:spTree>
    <p:extLst>
      <p:ext uri="{BB962C8B-B14F-4D97-AF65-F5344CB8AC3E}">
        <p14:creationId xmlns:p14="http://schemas.microsoft.com/office/powerpoint/2010/main" val="26070558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4FAB73BC-B049-4115-A692-8D63A059BFB8}" type="slidenum">
              <a:rPr lang="en-US" smtClean="0"/>
              <a:t>24</a:t>
            </a:fld>
            <a:endParaRPr lang="en-US" dirty="0"/>
          </a:p>
        </p:txBody>
      </p:sp>
      <p:pic>
        <p:nvPicPr>
          <p:cNvPr id="3" name="圖片 2"/>
          <p:cNvPicPr>
            <a:picLocks noChangeAspect="1"/>
          </p:cNvPicPr>
          <p:nvPr/>
        </p:nvPicPr>
        <p:blipFill>
          <a:blip r:embed="rId2"/>
          <a:stretch>
            <a:fillRect/>
          </a:stretch>
        </p:blipFill>
        <p:spPr>
          <a:xfrm>
            <a:off x="4151467" y="834476"/>
            <a:ext cx="3670271" cy="4557253"/>
          </a:xfrm>
          <a:prstGeom prst="rect">
            <a:avLst/>
          </a:prstGeom>
        </p:spPr>
      </p:pic>
      <p:sp>
        <p:nvSpPr>
          <p:cNvPr id="4" name="矩形 3"/>
          <p:cNvSpPr/>
          <p:nvPr/>
        </p:nvSpPr>
        <p:spPr>
          <a:xfrm>
            <a:off x="4486823" y="5207063"/>
            <a:ext cx="2365904" cy="369332"/>
          </a:xfrm>
          <a:prstGeom prst="rect">
            <a:avLst/>
          </a:prstGeom>
        </p:spPr>
        <p:txBody>
          <a:bodyPr wrap="none">
            <a:spAutoFit/>
          </a:bodyPr>
          <a:lstStyle/>
          <a:p>
            <a:r>
              <a:rPr lang="en-US" altLang="zh-TW" dirty="0"/>
              <a:t>ATT&amp;CK </a:t>
            </a:r>
            <a:r>
              <a:rPr lang="zh-TW" altLang="en-US" dirty="0"/>
              <a:t>三個關鍵工具</a:t>
            </a:r>
          </a:p>
        </p:txBody>
      </p:sp>
      <p:sp>
        <p:nvSpPr>
          <p:cNvPr id="5" name="矩形 4"/>
          <p:cNvSpPr/>
          <p:nvPr/>
        </p:nvSpPr>
        <p:spPr>
          <a:xfrm>
            <a:off x="4380914" y="5591675"/>
            <a:ext cx="5269251" cy="276999"/>
          </a:xfrm>
          <a:prstGeom prst="rect">
            <a:avLst/>
          </a:prstGeom>
        </p:spPr>
        <p:txBody>
          <a:bodyPr wrap="square">
            <a:spAutoFit/>
          </a:bodyPr>
          <a:lstStyle/>
          <a:p>
            <a:r>
              <a:rPr lang="en-US" altLang="zh-TW" sz="1200" b="1" dirty="0">
                <a:effectLst>
                  <a:outerShdw blurRad="38100" dist="38100" dir="2700000" algn="tl">
                    <a:srgbClr val="000000">
                      <a:alpha val="43137"/>
                    </a:srgbClr>
                  </a:outerShdw>
                </a:effectLst>
              </a:rPr>
              <a:t>https://www.tenlong.com.tw/products/9786267146316?list_name=srh</a:t>
            </a:r>
            <a:endParaRPr lang="zh-TW" altLang="en-US" sz="1200" b="1" dirty="0">
              <a:effectLst>
                <a:outerShdw blurRad="38100" dist="38100" dir="2700000" algn="tl">
                  <a:srgbClr val="000000">
                    <a:alpha val="43137"/>
                  </a:srgbClr>
                </a:outerShdw>
              </a:effectLst>
            </a:endParaRPr>
          </a:p>
        </p:txBody>
      </p:sp>
      <p:pic>
        <p:nvPicPr>
          <p:cNvPr id="6" name="圖片 5"/>
          <p:cNvPicPr>
            <a:picLocks noChangeAspect="1"/>
          </p:cNvPicPr>
          <p:nvPr/>
        </p:nvPicPr>
        <p:blipFill rotWithShape="1">
          <a:blip r:embed="rId3"/>
          <a:srcRect l="11205" r="10984"/>
          <a:stretch/>
        </p:blipFill>
        <p:spPr>
          <a:xfrm>
            <a:off x="8035831" y="1047597"/>
            <a:ext cx="3325095" cy="4273279"/>
          </a:xfrm>
          <a:prstGeom prst="rect">
            <a:avLst/>
          </a:prstGeom>
        </p:spPr>
      </p:pic>
      <p:sp>
        <p:nvSpPr>
          <p:cNvPr id="7" name="矩形 6"/>
          <p:cNvSpPr/>
          <p:nvPr/>
        </p:nvSpPr>
        <p:spPr>
          <a:xfrm>
            <a:off x="283865" y="139766"/>
            <a:ext cx="1826141" cy="584775"/>
          </a:xfrm>
          <a:prstGeom prst="rect">
            <a:avLst/>
          </a:prstGeom>
        </p:spPr>
        <p:txBody>
          <a:bodyPr wrap="none">
            <a:spAutoFit/>
          </a:bodyPr>
          <a:lstStyle/>
          <a:p>
            <a:r>
              <a:rPr lang="zh-TW" altLang="en-US" sz="3200" dirty="0"/>
              <a:t>推薦閱讀</a:t>
            </a:r>
          </a:p>
        </p:txBody>
      </p:sp>
      <p:sp>
        <p:nvSpPr>
          <p:cNvPr id="8" name="矩形 7"/>
          <p:cNvSpPr/>
          <p:nvPr/>
        </p:nvSpPr>
        <p:spPr>
          <a:xfrm>
            <a:off x="4486823" y="432153"/>
            <a:ext cx="4913187" cy="276999"/>
          </a:xfrm>
          <a:prstGeom prst="rect">
            <a:avLst/>
          </a:prstGeom>
        </p:spPr>
        <p:txBody>
          <a:bodyPr wrap="square">
            <a:spAutoFit/>
          </a:bodyPr>
          <a:lstStyle/>
          <a:p>
            <a:r>
              <a:rPr lang="en-US" altLang="zh-TW" sz="1200" b="1" dirty="0">
                <a:effectLst>
                  <a:outerShdw blurRad="38100" dist="38100" dir="2700000" algn="tl">
                    <a:srgbClr val="000000">
                      <a:alpha val="43137"/>
                    </a:srgbClr>
                  </a:outerShdw>
                </a:effectLst>
              </a:rPr>
              <a:t>https://www.tenlong.com.tw/products/9787111703068?list_name=srh</a:t>
            </a:r>
            <a:endParaRPr lang="zh-TW" altLang="en-US" sz="1200" b="1" dirty="0">
              <a:effectLst>
                <a:outerShdw blurRad="38100" dist="38100" dir="2700000" algn="tl">
                  <a:srgbClr val="000000">
                    <a:alpha val="43137"/>
                  </a:srgbClr>
                </a:outerShdw>
              </a:effectLst>
            </a:endParaRPr>
          </a:p>
        </p:txBody>
      </p:sp>
      <p:pic>
        <p:nvPicPr>
          <p:cNvPr id="9" name="圖片 8"/>
          <p:cNvPicPr>
            <a:picLocks noChangeAspect="1"/>
          </p:cNvPicPr>
          <p:nvPr/>
        </p:nvPicPr>
        <p:blipFill>
          <a:blip r:embed="rId4"/>
          <a:stretch>
            <a:fillRect/>
          </a:stretch>
        </p:blipFill>
        <p:spPr>
          <a:xfrm>
            <a:off x="283865" y="803226"/>
            <a:ext cx="3769136" cy="4641794"/>
          </a:xfrm>
          <a:prstGeom prst="rect">
            <a:avLst/>
          </a:prstGeom>
        </p:spPr>
      </p:pic>
    </p:spTree>
    <p:extLst>
      <p:ext uri="{BB962C8B-B14F-4D97-AF65-F5344CB8AC3E}">
        <p14:creationId xmlns:p14="http://schemas.microsoft.com/office/powerpoint/2010/main" val="1311164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599151"/>
          </a:xfrm>
        </p:spPr>
        <p:txBody>
          <a:bodyPr>
            <a:normAutofit fontScale="90000"/>
          </a:bodyPr>
          <a:lstStyle/>
          <a:p>
            <a:r>
              <a:rPr lang="en-US" altLang="zh-TW" dirty="0"/>
              <a:t>MITRE ATT&amp;CK® Navigator</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71698" y="1801638"/>
            <a:ext cx="10515600" cy="4050178"/>
          </a:xfrm>
          <a:prstGeom prst="rect">
            <a:avLst/>
          </a:prstGeom>
        </p:spPr>
      </p:pic>
      <p:sp>
        <p:nvSpPr>
          <p:cNvPr id="5" name="矩形 4"/>
          <p:cNvSpPr/>
          <p:nvPr/>
        </p:nvSpPr>
        <p:spPr>
          <a:xfrm>
            <a:off x="838200" y="964276"/>
            <a:ext cx="4640950" cy="369332"/>
          </a:xfrm>
          <a:prstGeom prst="rect">
            <a:avLst/>
          </a:prstGeom>
        </p:spPr>
        <p:txBody>
          <a:bodyPr wrap="none">
            <a:spAutoFit/>
          </a:bodyPr>
          <a:lstStyle/>
          <a:p>
            <a:r>
              <a:rPr lang="en-US" altLang="zh-TW" dirty="0"/>
              <a:t>https://mitre-attack.github.io/attack-navigator/</a:t>
            </a:r>
            <a:endParaRPr lang="zh-TW" altLang="en-US" dirty="0"/>
          </a:p>
        </p:txBody>
      </p:sp>
      <p:sp>
        <p:nvSpPr>
          <p:cNvPr id="3" name="投影片編號版面配置區 2">
            <a:extLst>
              <a:ext uri="{FF2B5EF4-FFF2-40B4-BE49-F238E27FC236}">
                <a16:creationId xmlns:a16="http://schemas.microsoft.com/office/drawing/2014/main" id="{47D22B91-1656-4202-B840-D232E38FDD09}"/>
              </a:ext>
            </a:extLst>
          </p:cNvPr>
          <p:cNvSpPr>
            <a:spLocks noGrp="1"/>
          </p:cNvSpPr>
          <p:nvPr>
            <p:ph type="sldNum" sz="quarter" idx="12"/>
          </p:nvPr>
        </p:nvSpPr>
        <p:spPr/>
        <p:txBody>
          <a:bodyPr/>
          <a:lstStyle/>
          <a:p>
            <a:fld id="{7F744221-BDCB-440C-89EF-463871313D3B}" type="slidenum">
              <a:rPr lang="zh-TW" altLang="en-US" smtClean="0"/>
              <a:t>25</a:t>
            </a:fld>
            <a:endParaRPr lang="zh-TW" altLang="en-US"/>
          </a:p>
        </p:txBody>
      </p:sp>
    </p:spTree>
    <p:extLst>
      <p:ext uri="{BB962C8B-B14F-4D97-AF65-F5344CB8AC3E}">
        <p14:creationId xmlns:p14="http://schemas.microsoft.com/office/powerpoint/2010/main" val="4242676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87283" y="333212"/>
            <a:ext cx="11863925" cy="5798324"/>
          </a:xfrm>
          <a:prstGeom prst="rect">
            <a:avLst/>
          </a:prstGeom>
        </p:spPr>
      </p:pic>
      <p:sp>
        <p:nvSpPr>
          <p:cNvPr id="2" name="投影片編號版面配置區 1">
            <a:extLst>
              <a:ext uri="{FF2B5EF4-FFF2-40B4-BE49-F238E27FC236}">
                <a16:creationId xmlns:a16="http://schemas.microsoft.com/office/drawing/2014/main" id="{90D96847-E6ED-4CE8-B099-F56047F21754}"/>
              </a:ext>
            </a:extLst>
          </p:cNvPr>
          <p:cNvSpPr>
            <a:spLocks noGrp="1"/>
          </p:cNvSpPr>
          <p:nvPr>
            <p:ph type="sldNum" sz="quarter" idx="12"/>
          </p:nvPr>
        </p:nvSpPr>
        <p:spPr/>
        <p:txBody>
          <a:bodyPr/>
          <a:lstStyle/>
          <a:p>
            <a:fld id="{7F744221-BDCB-440C-89EF-463871313D3B}" type="slidenum">
              <a:rPr lang="zh-TW" altLang="en-US" smtClean="0"/>
              <a:t>26</a:t>
            </a:fld>
            <a:endParaRPr lang="zh-TW" altLang="en-US"/>
          </a:p>
        </p:txBody>
      </p:sp>
    </p:spTree>
    <p:extLst>
      <p:ext uri="{BB962C8B-B14F-4D97-AF65-F5344CB8AC3E}">
        <p14:creationId xmlns:p14="http://schemas.microsoft.com/office/powerpoint/2010/main" val="2671736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8065" y="182245"/>
            <a:ext cx="11353800" cy="848533"/>
          </a:xfrm>
        </p:spPr>
        <p:txBody>
          <a:bodyPr>
            <a:normAutofit/>
          </a:bodyPr>
          <a:lstStyle/>
          <a:p>
            <a:r>
              <a:rPr lang="en-US" altLang="zh-TW" sz="4000" dirty="0"/>
              <a:t>Cyber Analytic Repository Exploration Tool (CARET)</a:t>
            </a:r>
            <a:endParaRPr lang="zh-TW" altLang="en-US" sz="4000" dirty="0"/>
          </a:p>
        </p:txBody>
      </p:sp>
      <p:sp>
        <p:nvSpPr>
          <p:cNvPr id="3" name="內容版面配置區 2"/>
          <p:cNvSpPr>
            <a:spLocks noGrp="1"/>
          </p:cNvSpPr>
          <p:nvPr>
            <p:ph idx="1"/>
          </p:nvPr>
        </p:nvSpPr>
        <p:spPr>
          <a:xfrm>
            <a:off x="414251" y="1215444"/>
            <a:ext cx="10515600" cy="2496993"/>
          </a:xfrm>
        </p:spPr>
        <p:txBody>
          <a:bodyPr>
            <a:normAutofit/>
          </a:bodyPr>
          <a:lstStyle/>
          <a:p>
            <a:pPr>
              <a:buFont typeface="Wingdings" panose="05000000000000000000" pitchFamily="2" charset="2"/>
              <a:buChar char="n"/>
            </a:pPr>
            <a:r>
              <a:rPr lang="en-US" altLang="zh-TW" dirty="0"/>
              <a:t>The Cyber Analytic Repository Exploration Tool (CARET) is a proof-of-concept graphical user interface designed to connect the groups and techniques highlighted in ATT&amp;CK™ to the analytics, data model, and sensors highlighted in MITRE's Cyber Analytics Repository (CAR). 0</a:t>
            </a:r>
          </a:p>
          <a:p>
            <a:pPr>
              <a:buFont typeface="Wingdings" panose="05000000000000000000" pitchFamily="2" charset="2"/>
              <a:buChar char="n"/>
            </a:pPr>
            <a:r>
              <a:rPr lang="en-US" altLang="zh-TW" dirty="0"/>
              <a:t>CARET is used to develop an understanding of defensive capabilities and to aid in their development and use.</a:t>
            </a:r>
            <a:endParaRPr lang="zh-TW" altLang="en-US" dirty="0"/>
          </a:p>
        </p:txBody>
      </p:sp>
      <p:sp>
        <p:nvSpPr>
          <p:cNvPr id="4" name="矩形 3"/>
          <p:cNvSpPr/>
          <p:nvPr/>
        </p:nvSpPr>
        <p:spPr>
          <a:xfrm>
            <a:off x="194533" y="846112"/>
            <a:ext cx="3124445" cy="369332"/>
          </a:xfrm>
          <a:prstGeom prst="rect">
            <a:avLst/>
          </a:prstGeom>
        </p:spPr>
        <p:txBody>
          <a:bodyPr wrap="none">
            <a:spAutoFit/>
          </a:bodyPr>
          <a:lstStyle/>
          <a:p>
            <a:r>
              <a:rPr lang="en-US" altLang="zh-TW" dirty="0"/>
              <a:t>https://github.com/mitre/caret</a:t>
            </a:r>
            <a:endParaRPr lang="zh-TW" altLang="en-US" dirty="0"/>
          </a:p>
        </p:txBody>
      </p:sp>
      <p:pic>
        <p:nvPicPr>
          <p:cNvPr id="5" name="圖片 4"/>
          <p:cNvPicPr>
            <a:picLocks noChangeAspect="1"/>
          </p:cNvPicPr>
          <p:nvPr/>
        </p:nvPicPr>
        <p:blipFill>
          <a:blip r:embed="rId2"/>
          <a:stretch>
            <a:fillRect/>
          </a:stretch>
        </p:blipFill>
        <p:spPr>
          <a:xfrm>
            <a:off x="311035" y="3515026"/>
            <a:ext cx="7112231" cy="3194210"/>
          </a:xfrm>
          <a:prstGeom prst="rect">
            <a:avLst/>
          </a:prstGeom>
        </p:spPr>
      </p:pic>
      <p:sp>
        <p:nvSpPr>
          <p:cNvPr id="6" name="投影片編號版面配置區 5">
            <a:extLst>
              <a:ext uri="{FF2B5EF4-FFF2-40B4-BE49-F238E27FC236}">
                <a16:creationId xmlns:a16="http://schemas.microsoft.com/office/drawing/2014/main" id="{C74E1FAC-B1BF-4F98-9F17-4C8231B48489}"/>
              </a:ext>
            </a:extLst>
          </p:cNvPr>
          <p:cNvSpPr>
            <a:spLocks noGrp="1"/>
          </p:cNvSpPr>
          <p:nvPr>
            <p:ph type="sldNum" sz="quarter" idx="12"/>
          </p:nvPr>
        </p:nvSpPr>
        <p:spPr/>
        <p:txBody>
          <a:bodyPr/>
          <a:lstStyle/>
          <a:p>
            <a:fld id="{7F744221-BDCB-440C-89EF-463871313D3B}" type="slidenum">
              <a:rPr lang="zh-TW" altLang="en-US" smtClean="0"/>
              <a:t>27</a:t>
            </a:fld>
            <a:endParaRPr lang="zh-TW" altLang="en-US"/>
          </a:p>
        </p:txBody>
      </p:sp>
    </p:spTree>
    <p:extLst>
      <p:ext uri="{BB962C8B-B14F-4D97-AF65-F5344CB8AC3E}">
        <p14:creationId xmlns:p14="http://schemas.microsoft.com/office/powerpoint/2010/main" val="99725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061" y="281999"/>
            <a:ext cx="10515600" cy="673966"/>
          </a:xfrm>
        </p:spPr>
        <p:txBody>
          <a:bodyPr>
            <a:normAutofit fontScale="90000"/>
          </a:bodyPr>
          <a:lstStyle/>
          <a:p>
            <a:r>
              <a:rPr lang="en-US" altLang="zh-TW" dirty="0"/>
              <a:t>TRAM | Threat Report ATT&amp;CK® Mapping</a:t>
            </a:r>
            <a:endParaRPr lang="zh-TW" altLang="en-US" dirty="0"/>
          </a:p>
        </p:txBody>
      </p:sp>
      <p:sp>
        <p:nvSpPr>
          <p:cNvPr id="3" name="內容版面配置區 2"/>
          <p:cNvSpPr>
            <a:spLocks noGrp="1"/>
          </p:cNvSpPr>
          <p:nvPr>
            <p:ph idx="1"/>
          </p:nvPr>
        </p:nvSpPr>
        <p:spPr>
          <a:xfrm>
            <a:off x="356061" y="1445265"/>
            <a:ext cx="11381510" cy="3958008"/>
          </a:xfrm>
        </p:spPr>
        <p:txBody>
          <a:bodyPr>
            <a:normAutofit/>
          </a:bodyPr>
          <a:lstStyle/>
          <a:p>
            <a:r>
              <a:rPr lang="en-US" altLang="zh-TW" dirty="0"/>
              <a:t>Threat Report ATT&amp;CK Mapper (TRAM) is an open-source platform designed to </a:t>
            </a:r>
            <a:r>
              <a:rPr lang="en-US" altLang="zh-TW" dirty="0" err="1"/>
              <a:t>to</a:t>
            </a:r>
            <a:r>
              <a:rPr lang="en-US" altLang="zh-TW" dirty="0"/>
              <a:t> reduce cost and increase the effectiveness of integrating ATT&amp;CK across the CTI community. </a:t>
            </a:r>
          </a:p>
          <a:p>
            <a:r>
              <a:rPr lang="en-US" altLang="zh-TW" dirty="0"/>
              <a:t>It does this by automating the mapping of cyber threat intelligence (CTI) reports to MITRE ATT&amp;CK®. Threat intel providers, threat intel platforms, and analysts can use TRAM to integrate ATT&amp;CK more easily and consistently into their products.</a:t>
            </a:r>
          </a:p>
          <a:p>
            <a:r>
              <a:rPr lang="en-US" altLang="zh-TW" dirty="0"/>
              <a:t>The platform works out of the box to identify up to 50 common ATT&amp;CK techniques in text documents; </a:t>
            </a:r>
          </a:p>
          <a:p>
            <a:r>
              <a:rPr lang="en-US" altLang="zh-TW" dirty="0"/>
              <a:t>it also supports tailoring the model by annotating additional items and rebuilding the model. </a:t>
            </a:r>
          </a:p>
          <a:p>
            <a:r>
              <a:rPr lang="en-US" altLang="zh-TW" dirty="0"/>
              <a:t>This Wiki describes the results of the Center for Threat-Informed Defense (CTID) research into automated ATT&amp;CK mapping and provides details and instructions for tailoring the platform to your organization's unique dataset.</a:t>
            </a:r>
            <a:endParaRPr lang="zh-TW" altLang="en-US" dirty="0"/>
          </a:p>
        </p:txBody>
      </p:sp>
      <p:sp>
        <p:nvSpPr>
          <p:cNvPr id="4" name="矩形 3"/>
          <p:cNvSpPr/>
          <p:nvPr/>
        </p:nvSpPr>
        <p:spPr>
          <a:xfrm>
            <a:off x="356061" y="771299"/>
            <a:ext cx="6014467" cy="369332"/>
          </a:xfrm>
          <a:prstGeom prst="rect">
            <a:avLst/>
          </a:prstGeom>
        </p:spPr>
        <p:txBody>
          <a:bodyPr wrap="none">
            <a:spAutoFit/>
          </a:bodyPr>
          <a:lstStyle/>
          <a:p>
            <a:r>
              <a:rPr lang="en-US" altLang="zh-TW" dirty="0"/>
              <a:t>https://github.com/center-for-threat-informed-defense/tram/</a:t>
            </a:r>
            <a:endParaRPr lang="zh-TW" altLang="en-US" dirty="0"/>
          </a:p>
        </p:txBody>
      </p:sp>
      <p:sp>
        <p:nvSpPr>
          <p:cNvPr id="5" name="投影片編號版面配置區 4">
            <a:extLst>
              <a:ext uri="{FF2B5EF4-FFF2-40B4-BE49-F238E27FC236}">
                <a16:creationId xmlns:a16="http://schemas.microsoft.com/office/drawing/2014/main" id="{58E80B70-7999-46ED-9A22-7710AD9413B0}"/>
              </a:ext>
            </a:extLst>
          </p:cNvPr>
          <p:cNvSpPr>
            <a:spLocks noGrp="1"/>
          </p:cNvSpPr>
          <p:nvPr>
            <p:ph type="sldNum" sz="quarter" idx="12"/>
          </p:nvPr>
        </p:nvSpPr>
        <p:spPr/>
        <p:txBody>
          <a:bodyPr/>
          <a:lstStyle/>
          <a:p>
            <a:fld id="{7F744221-BDCB-440C-89EF-463871313D3B}" type="slidenum">
              <a:rPr lang="zh-TW" altLang="en-US" smtClean="0"/>
              <a:t>28</a:t>
            </a:fld>
            <a:endParaRPr lang="zh-TW" altLang="en-US"/>
          </a:p>
        </p:txBody>
      </p:sp>
    </p:spTree>
    <p:extLst>
      <p:ext uri="{BB962C8B-B14F-4D97-AF65-F5344CB8AC3E}">
        <p14:creationId xmlns:p14="http://schemas.microsoft.com/office/powerpoint/2010/main" val="1332369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1000" y="265372"/>
            <a:ext cx="11348258" cy="1156104"/>
          </a:xfrm>
        </p:spPr>
        <p:txBody>
          <a:bodyPr>
            <a:normAutofit fontScale="90000"/>
          </a:bodyPr>
          <a:lstStyle/>
          <a:p>
            <a:r>
              <a:rPr lang="en-US" altLang="zh-TW" b="1" dirty="0">
                <a:effectLst>
                  <a:outerShdw blurRad="38100" dist="38100" dir="2700000" algn="tl">
                    <a:srgbClr val="000000">
                      <a:alpha val="43137"/>
                    </a:srgbClr>
                  </a:outerShdw>
                </a:effectLst>
              </a:rPr>
              <a:t>ATT&amp;CK Workbench </a:t>
            </a:r>
            <a:r>
              <a:rPr lang="en-US" altLang="zh-TW" sz="2800" b="1" dirty="0">
                <a:effectLst>
                  <a:outerShdw blurRad="38100" dist="38100" dir="2700000" algn="tl">
                    <a:srgbClr val="000000">
                      <a:alpha val="43137"/>
                    </a:srgbClr>
                  </a:outerShdw>
                </a:effectLst>
              </a:rPr>
              <a:t/>
            </a:r>
            <a:br>
              <a:rPr lang="en-US" altLang="zh-TW" sz="2800" b="1" dirty="0">
                <a:effectLst>
                  <a:outerShdw blurRad="38100" dist="38100" dir="2700000" algn="tl">
                    <a:srgbClr val="000000">
                      <a:alpha val="43137"/>
                    </a:srgbClr>
                  </a:outerShdw>
                </a:effectLst>
              </a:rPr>
            </a:br>
            <a:r>
              <a:rPr lang="en-US" altLang="zh-TW" sz="1800" b="1" dirty="0">
                <a:effectLst>
                  <a:outerShdw blurRad="38100" dist="38100" dir="2700000" algn="tl">
                    <a:srgbClr val="000000">
                      <a:alpha val="43137"/>
                    </a:srgbClr>
                  </a:outerShdw>
                </a:effectLst>
              </a:rPr>
              <a:t>https://mitre-engenuity.org/cybersecurity/center-for-threat-informed-defense/our-work/attck-workbench/</a:t>
            </a:r>
            <a:endParaRPr lang="zh-TW" altLang="en-US" sz="1800" b="1" dirty="0">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1494179" y="1421475"/>
            <a:ext cx="9294054" cy="5104015"/>
          </a:xfrm>
          <a:prstGeom prst="rect">
            <a:avLst/>
          </a:prstGeom>
        </p:spPr>
      </p:pic>
      <p:sp>
        <p:nvSpPr>
          <p:cNvPr id="3" name="投影片編號版面配置區 2">
            <a:extLst>
              <a:ext uri="{FF2B5EF4-FFF2-40B4-BE49-F238E27FC236}">
                <a16:creationId xmlns:a16="http://schemas.microsoft.com/office/drawing/2014/main" id="{F1B3C517-878C-4675-875A-007B873B8C12}"/>
              </a:ext>
            </a:extLst>
          </p:cNvPr>
          <p:cNvSpPr>
            <a:spLocks noGrp="1"/>
          </p:cNvSpPr>
          <p:nvPr>
            <p:ph type="sldNum" sz="quarter" idx="12"/>
          </p:nvPr>
        </p:nvSpPr>
        <p:spPr/>
        <p:txBody>
          <a:bodyPr/>
          <a:lstStyle/>
          <a:p>
            <a:fld id="{7F744221-BDCB-440C-89EF-463871313D3B}" type="slidenum">
              <a:rPr lang="zh-TW" altLang="en-US" smtClean="0"/>
              <a:t>29</a:t>
            </a:fld>
            <a:endParaRPr lang="zh-TW" altLang="en-US"/>
          </a:p>
        </p:txBody>
      </p:sp>
    </p:spTree>
    <p:extLst>
      <p:ext uri="{BB962C8B-B14F-4D97-AF65-F5344CB8AC3E}">
        <p14:creationId xmlns:p14="http://schemas.microsoft.com/office/powerpoint/2010/main" val="3417159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C81527-AEF1-4456-81D9-63786532EAC7}"/>
              </a:ext>
            </a:extLst>
          </p:cNvPr>
          <p:cNvSpPr>
            <a:spLocks noGrp="1"/>
          </p:cNvSpPr>
          <p:nvPr>
            <p:ph type="title"/>
          </p:nvPr>
        </p:nvSpPr>
        <p:spPr>
          <a:xfrm>
            <a:off x="78179" y="50424"/>
            <a:ext cx="9304317" cy="644322"/>
          </a:xfrm>
        </p:spPr>
        <p:txBody>
          <a:bodyPr>
            <a:normAutofit/>
          </a:bodyPr>
          <a:lstStyle/>
          <a:p>
            <a:r>
              <a:rPr lang="en-US" altLang="zh-TW" sz="3200" b="1" dirty="0"/>
              <a:t>Threat Modelling</a:t>
            </a:r>
            <a:r>
              <a:rPr lang="zh-TW" altLang="en-US" sz="3200" b="1" dirty="0"/>
              <a:t>威脅建模</a:t>
            </a:r>
            <a:r>
              <a:rPr lang="en-US" altLang="zh-TW" sz="3200" b="1" dirty="0"/>
              <a:t>:  Stride | DREAD</a:t>
            </a:r>
            <a:endParaRPr lang="zh-TW" altLang="en-US" sz="3200" b="1" dirty="0"/>
          </a:p>
        </p:txBody>
      </p:sp>
      <p:sp>
        <p:nvSpPr>
          <p:cNvPr id="4" name="投影片編號版面配置區 3">
            <a:extLst>
              <a:ext uri="{FF2B5EF4-FFF2-40B4-BE49-F238E27FC236}">
                <a16:creationId xmlns:a16="http://schemas.microsoft.com/office/drawing/2014/main" id="{AA5C6348-B052-4A25-9956-11877388AC1D}"/>
              </a:ext>
            </a:extLst>
          </p:cNvPr>
          <p:cNvSpPr>
            <a:spLocks noGrp="1"/>
          </p:cNvSpPr>
          <p:nvPr>
            <p:ph type="sldNum" sz="quarter" idx="12"/>
          </p:nvPr>
        </p:nvSpPr>
        <p:spPr/>
        <p:txBody>
          <a:bodyPr/>
          <a:lstStyle/>
          <a:p>
            <a:fld id="{D16C3A51-89D0-4E4D-AA61-5A30A561532A}" type="slidenum">
              <a:rPr lang="zh-TW" altLang="en-US" smtClean="0"/>
              <a:t>3</a:t>
            </a:fld>
            <a:endParaRPr lang="zh-TW" altLang="en-US"/>
          </a:p>
        </p:txBody>
      </p:sp>
      <p:sp>
        <p:nvSpPr>
          <p:cNvPr id="6" name="矩形 5"/>
          <p:cNvSpPr/>
          <p:nvPr/>
        </p:nvSpPr>
        <p:spPr>
          <a:xfrm>
            <a:off x="156359" y="6504926"/>
            <a:ext cx="9147958" cy="338554"/>
          </a:xfrm>
          <a:prstGeom prst="rect">
            <a:avLst/>
          </a:prstGeom>
        </p:spPr>
        <p:txBody>
          <a:bodyPr wrap="square">
            <a:spAutoFit/>
          </a:bodyPr>
          <a:lstStyle/>
          <a:p>
            <a:r>
              <a:rPr lang="en-US" altLang="zh-TW" sz="1600" b="1" dirty="0">
                <a:effectLst>
                  <a:outerShdw blurRad="38100" dist="38100" dir="2700000" algn="tl">
                    <a:srgbClr val="000000">
                      <a:alpha val="43137"/>
                    </a:srgbClr>
                  </a:outerShdw>
                </a:effectLst>
              </a:rPr>
              <a:t>https://learn.microsoft.com/en-us/azure/security/develop/threat-modeling-tool-threats</a:t>
            </a:r>
            <a:endParaRPr lang="zh-TW" altLang="en-US" sz="1600" b="1" dirty="0">
              <a:effectLst>
                <a:outerShdw blurRad="38100" dist="38100" dir="2700000" algn="tl">
                  <a:srgbClr val="000000">
                    <a:alpha val="43137"/>
                  </a:srgbClr>
                </a:outerShdw>
              </a:effectLst>
            </a:endParaRPr>
          </a:p>
        </p:txBody>
      </p:sp>
      <p:sp>
        <p:nvSpPr>
          <p:cNvPr id="7" name="矩形 6"/>
          <p:cNvSpPr/>
          <p:nvPr/>
        </p:nvSpPr>
        <p:spPr>
          <a:xfrm>
            <a:off x="112504" y="671478"/>
            <a:ext cx="11691257" cy="1384995"/>
          </a:xfrm>
          <a:prstGeom prst="rect">
            <a:avLst/>
          </a:prstGeom>
        </p:spPr>
        <p:txBody>
          <a:bodyPr wrap="square">
            <a:spAutoFit/>
          </a:bodyPr>
          <a:lstStyle/>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是微軟的</a:t>
            </a:r>
            <a:r>
              <a:rPr lang="en-US" altLang="zh-TW" sz="1400" b="1" dirty="0" err="1">
                <a:effectLst>
                  <a:outerShdw blurRad="38100" dist="38100" dir="2700000" algn="tl">
                    <a:srgbClr val="000000">
                      <a:alpha val="43137"/>
                    </a:srgbClr>
                  </a:outerShdw>
                </a:effectLst>
              </a:rPr>
              <a:t>Praerit</a:t>
            </a:r>
            <a:r>
              <a:rPr lang="en-US" altLang="zh-TW" sz="1400" b="1" dirty="0">
                <a:effectLst>
                  <a:outerShdw blurRad="38100" dist="38100" dir="2700000" algn="tl">
                    <a:srgbClr val="000000">
                      <a:alpha val="43137"/>
                    </a:srgbClr>
                  </a:outerShdw>
                </a:effectLst>
              </a:rPr>
              <a:t> Garg</a:t>
            </a:r>
            <a:r>
              <a:rPr lang="zh-TW" altLang="en-US" sz="1400" b="1" dirty="0">
                <a:effectLst>
                  <a:outerShdw blurRad="38100" dist="38100" dir="2700000" algn="tl">
                    <a:srgbClr val="000000">
                      <a:alpha val="43137"/>
                    </a:srgbClr>
                  </a:outerShdw>
                </a:effectLst>
              </a:rPr>
              <a:t>和</a:t>
            </a:r>
            <a:r>
              <a:rPr lang="en-US" altLang="zh-TW" sz="1400" b="1" dirty="0">
                <a:effectLst>
                  <a:outerShdw blurRad="38100" dist="38100" dir="2700000" algn="tl">
                    <a:srgbClr val="000000">
                      <a:alpha val="43137"/>
                    </a:srgbClr>
                  </a:outerShdw>
                </a:effectLst>
              </a:rPr>
              <a:t>Loren </a:t>
            </a:r>
            <a:r>
              <a:rPr lang="en-US" altLang="zh-TW" sz="1400" b="1" dirty="0" err="1">
                <a:effectLst>
                  <a:outerShdw blurRad="38100" dist="38100" dir="2700000" algn="tl">
                    <a:srgbClr val="000000">
                      <a:alpha val="43137"/>
                    </a:srgbClr>
                  </a:outerShdw>
                </a:effectLst>
              </a:rPr>
              <a:t>Kohnfelder</a:t>
            </a:r>
            <a:r>
              <a:rPr lang="zh-TW" altLang="en-US" sz="1400" b="1" dirty="0">
                <a:effectLst>
                  <a:outerShdw blurRad="38100" dist="38100" dir="2700000" algn="tl">
                    <a:srgbClr val="000000">
                      <a:alpha val="43137"/>
                    </a:srgbClr>
                  </a:outerShdw>
                </a:effectLst>
              </a:rPr>
              <a:t>建立的威脅模型</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zh-TW" altLang="en-US" sz="1400" b="1" dirty="0">
                <a:effectLst>
                  <a:outerShdw blurRad="38100" dist="38100" dir="2700000" algn="tl">
                    <a:srgbClr val="000000">
                      <a:alpha val="43137"/>
                    </a:srgbClr>
                  </a:outerShdw>
                </a:effectLst>
              </a:rPr>
              <a:t>目的是在找出電腦安全上的威脅。 是六種安全威脅分類英文的字首組成</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一開始是設計作為威脅模型分析程序的部份。</a:t>
            </a: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是威脅模型，讓分析者可以理解威脅系統的方式，並設法找出威脅。</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可以和目標系統的模型一起使用。分析過程會將程序、資料儲存、資料流及信任邊界（</a:t>
            </a:r>
            <a:r>
              <a:rPr lang="en-US" altLang="zh-TW" sz="1400" b="1" dirty="0">
                <a:effectLst>
                  <a:outerShdw blurRad="38100" dist="38100" dir="2700000" algn="tl">
                    <a:srgbClr val="000000">
                      <a:alpha val="43137"/>
                    </a:srgbClr>
                  </a:outerShdw>
                </a:effectLst>
              </a:rPr>
              <a:t>Trust boundaries</a:t>
            </a:r>
            <a:r>
              <a:rPr lang="zh-TW" altLang="en-US" sz="1400" b="1" dirty="0">
                <a:effectLst>
                  <a:outerShdw blurRad="38100" dist="38100" dir="2700000" algn="tl">
                    <a:srgbClr val="000000">
                      <a:alpha val="43137"/>
                    </a:srgbClr>
                  </a:outerShdw>
                </a:effectLst>
              </a:rPr>
              <a:t>）進行完整的拆解。</a:t>
            </a:r>
          </a:p>
          <a:p>
            <a:pPr marL="342900" indent="-342900">
              <a:buFont typeface="+mj-lt"/>
              <a:buAutoNum type="arabicPeriod"/>
            </a:pPr>
            <a:r>
              <a:rPr lang="zh-TW" altLang="en-US" sz="1400" b="1" dirty="0">
                <a:effectLst>
                  <a:outerShdw blurRad="38100" dist="38100" dir="2700000" algn="tl">
                    <a:srgbClr val="000000">
                      <a:alpha val="43137"/>
                    </a:srgbClr>
                  </a:outerShdw>
                </a:effectLst>
              </a:rPr>
              <a:t>安全專家會用</a:t>
            </a: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來回答這個問題：「目前運作的系統中，哪些地方可能會有問題？」</a:t>
            </a:r>
          </a:p>
          <a:p>
            <a:pPr marL="342900" indent="-342900">
              <a:buFont typeface="+mj-lt"/>
              <a:buAutoNum type="arabicPeriod"/>
            </a:pPr>
            <a:r>
              <a:rPr lang="zh-TW" altLang="en-US" sz="1400" b="1" dirty="0">
                <a:effectLst>
                  <a:outerShdw blurRad="38100" dist="38100" dir="2700000" algn="tl">
                    <a:srgbClr val="000000">
                      <a:alpha val="43137"/>
                    </a:srgbClr>
                  </a:outerShdw>
                </a:effectLst>
              </a:rPr>
              <a:t>每一個的威脅都會影響理想的系統屬性</a:t>
            </a:r>
          </a:p>
        </p:txBody>
      </p:sp>
      <p:graphicFrame>
        <p:nvGraphicFramePr>
          <p:cNvPr id="9" name="表格 8"/>
          <p:cNvGraphicFramePr>
            <a:graphicFrameLocks noGrp="1"/>
          </p:cNvGraphicFramePr>
          <p:nvPr>
            <p:extLst/>
          </p:nvPr>
        </p:nvGraphicFramePr>
        <p:xfrm>
          <a:off x="156359" y="2162644"/>
          <a:ext cx="11453748" cy="4654285"/>
        </p:xfrm>
        <a:graphic>
          <a:graphicData uri="http://schemas.openxmlformats.org/drawingml/2006/table">
            <a:tbl>
              <a:tblPr/>
              <a:tblGrid>
                <a:gridCol w="1807072">
                  <a:extLst>
                    <a:ext uri="{9D8B030D-6E8A-4147-A177-3AD203B41FA5}">
                      <a16:colId xmlns:a16="http://schemas.microsoft.com/office/drawing/2014/main" val="454677819"/>
                    </a:ext>
                  </a:extLst>
                </a:gridCol>
                <a:gridCol w="2181057">
                  <a:extLst>
                    <a:ext uri="{9D8B030D-6E8A-4147-A177-3AD203B41FA5}">
                      <a16:colId xmlns:a16="http://schemas.microsoft.com/office/drawing/2014/main" val="2038902094"/>
                    </a:ext>
                  </a:extLst>
                </a:gridCol>
                <a:gridCol w="2501499">
                  <a:extLst>
                    <a:ext uri="{9D8B030D-6E8A-4147-A177-3AD203B41FA5}">
                      <a16:colId xmlns:a16="http://schemas.microsoft.com/office/drawing/2014/main" val="3234242240"/>
                    </a:ext>
                  </a:extLst>
                </a:gridCol>
                <a:gridCol w="4964120">
                  <a:extLst>
                    <a:ext uri="{9D8B030D-6E8A-4147-A177-3AD203B41FA5}">
                      <a16:colId xmlns:a16="http://schemas.microsoft.com/office/drawing/2014/main" val="439815636"/>
                    </a:ext>
                  </a:extLst>
                </a:gridCol>
              </a:tblGrid>
              <a:tr h="282440">
                <a:tc>
                  <a:txBody>
                    <a:bodyPr/>
                    <a:lstStyle/>
                    <a:p>
                      <a:pPr marL="0" marR="0">
                        <a:spcBef>
                          <a:spcPts val="0"/>
                        </a:spcBef>
                        <a:spcAft>
                          <a:spcPts val="0"/>
                        </a:spcAft>
                      </a:pPr>
                      <a:r>
                        <a:rPr lang="en-US" altLang="zh-TW" sz="1800" dirty="0">
                          <a:solidFill>
                            <a:schemeClr val="bg1"/>
                          </a:solidFill>
                          <a:effectLst/>
                          <a:latin typeface="calibri" panose="020F0502020204030204" pitchFamily="34" charset="0"/>
                        </a:rPr>
                        <a:t>Property</a:t>
                      </a:r>
                      <a:r>
                        <a:rPr lang="zh-TW" altLang="en-US" sz="1800" dirty="0">
                          <a:solidFill>
                            <a:schemeClr val="bg1"/>
                          </a:solidFill>
                          <a:effectLst/>
                          <a:latin typeface="calibri" panose="020F0502020204030204" pitchFamily="34" charset="0"/>
                        </a:rPr>
                        <a:t>屬性</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en-US" altLang="zh-TW" sz="1800" b="0" i="0" kern="1200" dirty="0">
                          <a:solidFill>
                            <a:schemeClr val="bg1"/>
                          </a:solidFill>
                          <a:effectLst/>
                          <a:latin typeface="+mn-lt"/>
                          <a:ea typeface="+mn-ea"/>
                          <a:cs typeface="+mn-cs"/>
                        </a:rPr>
                        <a:t>Threat</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zh-TW" altLang="en-US" sz="1800" dirty="0">
                          <a:solidFill>
                            <a:schemeClr val="bg1"/>
                          </a:solidFill>
                          <a:effectLst/>
                          <a:latin typeface="calibri" panose="020F0502020204030204" pitchFamily="34" charset="0"/>
                        </a:rPr>
                        <a:t>定義</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zh-TW" altLang="en-US" sz="1800">
                          <a:solidFill>
                            <a:schemeClr val="bg1"/>
                          </a:solidFill>
                          <a:effectLst/>
                          <a:latin typeface="calibri" panose="020F0502020204030204" pitchFamily="34" charset="0"/>
                        </a:rPr>
                        <a:t>範例</a:t>
                      </a:r>
                      <a:endParaRPr lang="zh-TW" altLang="en-US" sz="180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469825364"/>
                  </a:ext>
                </a:extLst>
              </a:tr>
              <a:tr h="431015">
                <a:tc>
                  <a:txBody>
                    <a:bodyPr/>
                    <a:lstStyle/>
                    <a:p>
                      <a:pPr marL="0" marR="0">
                        <a:spcBef>
                          <a:spcPts val="0"/>
                        </a:spcBef>
                        <a:spcAft>
                          <a:spcPts val="0"/>
                        </a:spcAft>
                      </a:pPr>
                      <a:r>
                        <a:rPr lang="zh-TW" altLang="en-US" sz="1800" dirty="0">
                          <a:effectLst/>
                          <a:latin typeface="calibri" panose="020F0502020204030204" pitchFamily="34" charset="0"/>
                        </a:rPr>
                        <a:t>驗證</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Authentication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欺騙</a:t>
                      </a:r>
                      <a:endParaRPr lang="en-US" altLang="zh-TW" sz="1800" b="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S</a:t>
                      </a:r>
                      <a:r>
                        <a:rPr lang="en-US" altLang="zh-TW" sz="1800" b="0" i="0" kern="1200" dirty="0">
                          <a:solidFill>
                            <a:schemeClr val="tx1"/>
                          </a:solidFill>
                          <a:effectLst/>
                          <a:latin typeface="+mn-lt"/>
                          <a:ea typeface="+mn-ea"/>
                          <a:cs typeface="+mn-cs"/>
                        </a:rPr>
                        <a:t>poofing</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冒充某物或他人。</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冒充 </a:t>
                      </a:r>
                      <a:r>
                        <a:rPr lang="en-US" sz="1800">
                          <a:effectLst/>
                          <a:latin typeface="calibri" panose="020F0502020204030204" pitchFamily="34" charset="0"/>
                        </a:rPr>
                        <a:t>billg、microsoft.com </a:t>
                      </a:r>
                      <a:r>
                        <a:rPr lang="zh-TW" altLang="en-US" sz="1800">
                          <a:effectLst/>
                          <a:latin typeface="calibri" panose="020F0502020204030204" pitchFamily="34" charset="0"/>
                        </a:rPr>
                        <a:t>或 </a:t>
                      </a:r>
                      <a:r>
                        <a:rPr lang="en-US" sz="1800">
                          <a:effectLst/>
                          <a:latin typeface="calibri" panose="020F0502020204030204" pitchFamily="34" charset="0"/>
                        </a:rPr>
                        <a:t>ntdll.dll </a:t>
                      </a:r>
                      <a:r>
                        <a:rPr lang="zh-TW" altLang="en-US" sz="1800">
                          <a:effectLst/>
                          <a:latin typeface="calibri" panose="020F0502020204030204" pitchFamily="34" charset="0"/>
                        </a:rPr>
                        <a:t>中的任何一個</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0546587"/>
                  </a:ext>
                </a:extLst>
              </a:tr>
              <a:tr h="642845">
                <a:tc>
                  <a:txBody>
                    <a:bodyPr/>
                    <a:lstStyle/>
                    <a:p>
                      <a:pPr marL="0" marR="0">
                        <a:spcBef>
                          <a:spcPts val="0"/>
                        </a:spcBef>
                        <a:spcAft>
                          <a:spcPts val="0"/>
                        </a:spcAft>
                      </a:pPr>
                      <a:r>
                        <a:rPr lang="zh-TW" altLang="en-US" sz="1800" b="0" i="0" kern="1200" dirty="0">
                          <a:solidFill>
                            <a:schemeClr val="tx1"/>
                          </a:solidFill>
                          <a:effectLst/>
                          <a:latin typeface="+mn-lt"/>
                          <a:ea typeface="+mn-ea"/>
                          <a:cs typeface="+mn-cs"/>
                        </a:rPr>
                        <a:t>完整性</a:t>
                      </a:r>
                      <a:endParaRPr lang="en-US" altLang="zh-TW" sz="1800" b="0" i="0" kern="1200" dirty="0">
                        <a:solidFill>
                          <a:schemeClr val="tx1"/>
                        </a:solidFill>
                        <a:effectLst/>
                        <a:latin typeface="+mn-lt"/>
                        <a:ea typeface="+mn-ea"/>
                        <a:cs typeface="+mn-cs"/>
                      </a:endParaRPr>
                    </a:p>
                    <a:p>
                      <a:pPr marL="0" marR="0">
                        <a:spcBef>
                          <a:spcPts val="0"/>
                        </a:spcBef>
                        <a:spcAft>
                          <a:spcPts val="0"/>
                        </a:spcAft>
                      </a:pPr>
                      <a:r>
                        <a:rPr lang="en-US" altLang="zh-TW" sz="1800" b="0" i="0" kern="1200" dirty="0">
                          <a:solidFill>
                            <a:schemeClr val="tx1"/>
                          </a:solidFill>
                          <a:effectLst/>
                          <a:latin typeface="+mn-lt"/>
                          <a:ea typeface="+mn-ea"/>
                          <a:cs typeface="+mn-cs"/>
                        </a:rPr>
                        <a:t>Integrity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篡改</a:t>
                      </a:r>
                      <a:r>
                        <a:rPr lang="en-US" altLang="zh-TW" sz="1800" dirty="0">
                          <a:effectLst/>
                          <a:latin typeface="calibri" panose="020F0502020204030204" pitchFamily="34" charset="0"/>
                        </a:rPr>
                        <a:t>_</a:t>
                      </a:r>
                    </a:p>
                    <a:p>
                      <a:pPr marL="0" marR="0">
                        <a:spcBef>
                          <a:spcPts val="0"/>
                        </a:spcBef>
                        <a:spcAft>
                          <a:spcPts val="0"/>
                        </a:spcAft>
                      </a:pPr>
                      <a:r>
                        <a:rPr lang="en-US" altLang="zh-TW" sz="1800" b="1" i="0" kern="1200" dirty="0">
                          <a:solidFill>
                            <a:schemeClr val="tx1"/>
                          </a:solidFill>
                          <a:effectLst/>
                          <a:latin typeface="+mn-lt"/>
                          <a:ea typeface="+mn-ea"/>
                          <a:cs typeface="+mn-cs"/>
                        </a:rPr>
                        <a:t>T</a:t>
                      </a:r>
                      <a:r>
                        <a:rPr lang="en-US" altLang="zh-TW" sz="1800" b="0" i="0" kern="1200" dirty="0">
                          <a:solidFill>
                            <a:schemeClr val="tx1"/>
                          </a:solidFill>
                          <a:effectLst/>
                          <a:latin typeface="+mn-lt"/>
                          <a:ea typeface="+mn-ea"/>
                          <a:cs typeface="+mn-cs"/>
                        </a:rPr>
                        <a:t>ampering</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修改數據或代碼</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修改磁盤或 </a:t>
                      </a:r>
                      <a:r>
                        <a:rPr lang="en-US" altLang="zh-TW" sz="1800" dirty="0">
                          <a:effectLst/>
                          <a:latin typeface="calibri" panose="020F0502020204030204" pitchFamily="34" charset="0"/>
                        </a:rPr>
                        <a:t>DVD </a:t>
                      </a:r>
                      <a:r>
                        <a:rPr lang="zh-TW" altLang="en-US" sz="1800" dirty="0">
                          <a:effectLst/>
                          <a:latin typeface="calibri" panose="020F0502020204030204" pitchFamily="34" charset="0"/>
                        </a:rPr>
                        <a:t>上的 </a:t>
                      </a:r>
                      <a:r>
                        <a:rPr lang="en-US" altLang="zh-TW" sz="1800" dirty="0">
                          <a:effectLst/>
                          <a:latin typeface="calibri" panose="020F0502020204030204" pitchFamily="34" charset="0"/>
                        </a:rPr>
                        <a:t>DLL</a:t>
                      </a:r>
                      <a:r>
                        <a:rPr lang="zh-TW" altLang="en-US" sz="1800" dirty="0">
                          <a:effectLst/>
                          <a:latin typeface="calibri" panose="020F0502020204030204" pitchFamily="34" charset="0"/>
                        </a:rPr>
                        <a:t>，或在數據包穿越 </a:t>
                      </a:r>
                      <a:r>
                        <a:rPr lang="en-US" altLang="zh-TW" sz="1800" dirty="0">
                          <a:effectLst/>
                          <a:latin typeface="calibri" panose="020F0502020204030204" pitchFamily="34" charset="0"/>
                        </a:rPr>
                        <a:t>LAN </a:t>
                      </a:r>
                      <a:r>
                        <a:rPr lang="zh-TW" altLang="en-US" sz="1800" dirty="0">
                          <a:effectLst/>
                          <a:latin typeface="calibri" panose="020F0502020204030204" pitchFamily="34" charset="0"/>
                        </a:rPr>
                        <a:t>時修改數據包。</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0864055"/>
                  </a:ext>
                </a:extLst>
              </a:tr>
              <a:tr h="624139">
                <a:tc>
                  <a:txBody>
                    <a:bodyPr/>
                    <a:lstStyle/>
                    <a:p>
                      <a:pPr marL="0" marR="0">
                        <a:spcBef>
                          <a:spcPts val="0"/>
                        </a:spcBef>
                        <a:spcAft>
                          <a:spcPts val="0"/>
                        </a:spcAft>
                      </a:pPr>
                      <a:r>
                        <a:rPr lang="zh-TW" altLang="en-US" sz="1800" dirty="0">
                          <a:effectLst/>
                          <a:latin typeface="calibri" panose="020F0502020204030204" pitchFamily="34" charset="0"/>
                        </a:rPr>
                        <a:t>不可否認性</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Non-repudiation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否認</a:t>
                      </a:r>
                      <a:r>
                        <a:rPr lang="en-US" altLang="zh-TW" sz="1800" dirty="0">
                          <a:effectLst/>
                          <a:latin typeface="calibri" panose="020F0502020204030204" pitchFamily="34" charset="0"/>
                        </a:rPr>
                        <a:t>_</a:t>
                      </a:r>
                    </a:p>
                    <a:p>
                      <a:pPr marL="0" marR="0">
                        <a:spcBef>
                          <a:spcPts val="0"/>
                        </a:spcBef>
                        <a:spcAft>
                          <a:spcPts val="0"/>
                        </a:spcAft>
                      </a:pPr>
                      <a:r>
                        <a:rPr lang="en-US" altLang="zh-TW" sz="1800" b="1" i="0" kern="1200" dirty="0">
                          <a:solidFill>
                            <a:schemeClr val="tx1"/>
                          </a:solidFill>
                          <a:effectLst/>
                          <a:latin typeface="+mn-lt"/>
                          <a:ea typeface="+mn-ea"/>
                          <a:cs typeface="+mn-cs"/>
                        </a:rPr>
                        <a:t>R</a:t>
                      </a:r>
                      <a:r>
                        <a:rPr lang="en-US" altLang="zh-TW" sz="1800" b="0" i="0" kern="1200" dirty="0">
                          <a:solidFill>
                            <a:schemeClr val="tx1"/>
                          </a:solidFill>
                          <a:effectLst/>
                          <a:latin typeface="+mn-lt"/>
                          <a:ea typeface="+mn-ea"/>
                          <a:cs typeface="+mn-cs"/>
                        </a:rPr>
                        <a:t>epudiation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聲稱沒有採取任何行動。</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“我沒有發送那封電子郵件，”</a:t>
                      </a:r>
                      <a:endParaRPr lang="en-US" altLang="zh-TW" sz="1800" dirty="0">
                        <a:effectLst/>
                        <a:latin typeface="calibri" panose="020F0502020204030204" pitchFamily="34" charset="0"/>
                      </a:endParaRPr>
                    </a:p>
                    <a:p>
                      <a:pPr marL="0" marR="0">
                        <a:spcBef>
                          <a:spcPts val="0"/>
                        </a:spcBef>
                        <a:spcAft>
                          <a:spcPts val="0"/>
                        </a:spcAft>
                      </a:pPr>
                      <a:r>
                        <a:rPr lang="zh-TW" altLang="en-US" sz="1800" dirty="0">
                          <a:effectLst/>
                          <a:latin typeface="calibri" panose="020F0502020204030204" pitchFamily="34" charset="0"/>
                        </a:rPr>
                        <a:t>“我沒有修改那個文件，”</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8096699"/>
                  </a:ext>
                </a:extLst>
              </a:tr>
              <a:tr h="642845">
                <a:tc>
                  <a:txBody>
                    <a:bodyPr/>
                    <a:lstStyle/>
                    <a:p>
                      <a:pPr marL="0" marR="0">
                        <a:spcBef>
                          <a:spcPts val="0"/>
                        </a:spcBef>
                        <a:spcAft>
                          <a:spcPts val="0"/>
                        </a:spcAft>
                      </a:pPr>
                      <a:r>
                        <a:rPr lang="zh-TW" altLang="en-US" sz="1800" dirty="0">
                          <a:effectLst/>
                          <a:latin typeface="calibri" panose="020F0502020204030204" pitchFamily="34" charset="0"/>
                        </a:rPr>
                        <a:t>保密</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Confidentiality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信息</a:t>
                      </a:r>
                      <a:r>
                        <a:rPr lang="zh-TW" altLang="en-US" sz="1800" dirty="0">
                          <a:effectLst/>
                          <a:latin typeface="calibri" panose="020F0502020204030204" pitchFamily="34" charset="0"/>
                        </a:rPr>
                        <a:t>披露</a:t>
                      </a:r>
                      <a:endParaRPr lang="en-US" altLang="zh-TW" sz="180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I</a:t>
                      </a:r>
                      <a:r>
                        <a:rPr lang="en-US" altLang="zh-TW" sz="1800" b="0" i="0" kern="1200" dirty="0">
                          <a:solidFill>
                            <a:schemeClr val="tx1"/>
                          </a:solidFill>
                          <a:effectLst/>
                          <a:latin typeface="+mn-lt"/>
                          <a:ea typeface="+mn-ea"/>
                          <a:cs typeface="+mn-cs"/>
                        </a:rPr>
                        <a:t>nformation Disclosure</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向未經授權查看信息的人公開信息</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允許某人閱讀 </a:t>
                      </a:r>
                      <a:r>
                        <a:rPr lang="en-US" altLang="zh-TW" sz="1800" dirty="0">
                          <a:effectLst/>
                          <a:latin typeface="calibri" panose="020F0502020204030204" pitchFamily="34" charset="0"/>
                        </a:rPr>
                        <a:t>Windows </a:t>
                      </a:r>
                      <a:r>
                        <a:rPr lang="zh-TW" altLang="en-US" sz="1800" dirty="0">
                          <a:effectLst/>
                          <a:latin typeface="calibri" panose="020F0502020204030204" pitchFamily="34" charset="0"/>
                        </a:rPr>
                        <a:t>源代碼；將客戶列表發佈到網站。</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84463813"/>
                  </a:ext>
                </a:extLst>
              </a:tr>
              <a:tr h="626925">
                <a:tc>
                  <a:txBody>
                    <a:bodyPr/>
                    <a:lstStyle/>
                    <a:p>
                      <a:pPr marL="0" marR="0">
                        <a:spcBef>
                          <a:spcPts val="0"/>
                        </a:spcBef>
                        <a:spcAft>
                          <a:spcPts val="0"/>
                        </a:spcAft>
                      </a:pPr>
                      <a:r>
                        <a:rPr lang="zh-TW" altLang="en-US" sz="1800" dirty="0">
                          <a:effectLst/>
                          <a:latin typeface="calibri" panose="020F0502020204030204" pitchFamily="34" charset="0"/>
                        </a:rPr>
                        <a:t>可用性</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Availability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拒絕</a:t>
                      </a:r>
                      <a:r>
                        <a:rPr lang="zh-TW" altLang="en-US" sz="1800" dirty="0">
                          <a:effectLst/>
                          <a:latin typeface="calibri" panose="020F0502020204030204" pitchFamily="34" charset="0"/>
                        </a:rPr>
                        <a:t>服務</a:t>
                      </a:r>
                      <a:endParaRPr lang="en-US" altLang="zh-TW" sz="180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D</a:t>
                      </a:r>
                      <a:r>
                        <a:rPr lang="en-US" altLang="zh-TW" sz="1800" b="0" i="0" kern="1200" dirty="0">
                          <a:solidFill>
                            <a:schemeClr val="tx1"/>
                          </a:solidFill>
                          <a:effectLst/>
                          <a:latin typeface="+mn-lt"/>
                          <a:ea typeface="+mn-ea"/>
                          <a:cs typeface="+mn-cs"/>
                        </a:rPr>
                        <a:t>enial of Service</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拒絕或降低向用戶提供的服務</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使 </a:t>
                      </a:r>
                      <a:r>
                        <a:rPr lang="en-US" altLang="zh-TW" sz="1800" dirty="0">
                          <a:effectLst/>
                          <a:latin typeface="calibri" panose="020F0502020204030204" pitchFamily="34" charset="0"/>
                        </a:rPr>
                        <a:t>Windows </a:t>
                      </a:r>
                      <a:r>
                        <a:rPr lang="zh-TW" altLang="en-US" sz="1800" dirty="0">
                          <a:effectLst/>
                          <a:latin typeface="calibri" panose="020F0502020204030204" pitchFamily="34" charset="0"/>
                        </a:rPr>
                        <a:t>或網站崩潰、發送數據包並佔用數秒的 </a:t>
                      </a:r>
                      <a:r>
                        <a:rPr lang="en-US" altLang="zh-TW" sz="1800" dirty="0">
                          <a:effectLst/>
                          <a:latin typeface="calibri" panose="020F0502020204030204" pitchFamily="34" charset="0"/>
                        </a:rPr>
                        <a:t>CPU </a:t>
                      </a:r>
                      <a:r>
                        <a:rPr lang="zh-TW" altLang="en-US" sz="1800" dirty="0">
                          <a:effectLst/>
                          <a:latin typeface="calibri" panose="020F0502020204030204" pitchFamily="34" charset="0"/>
                        </a:rPr>
                        <a:t>時間，或者將數據包路由到黑洞。</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14006681"/>
                  </a:ext>
                </a:extLst>
              </a:tr>
              <a:tr h="642845">
                <a:tc>
                  <a:txBody>
                    <a:bodyPr/>
                    <a:lstStyle/>
                    <a:p>
                      <a:pPr marL="0" marR="0">
                        <a:spcBef>
                          <a:spcPts val="0"/>
                        </a:spcBef>
                        <a:spcAft>
                          <a:spcPts val="0"/>
                        </a:spcAft>
                      </a:pPr>
                      <a:r>
                        <a:rPr lang="zh-TW" altLang="en-US" sz="1800" dirty="0">
                          <a:effectLst/>
                          <a:latin typeface="calibri" panose="020F0502020204030204" pitchFamily="34" charset="0"/>
                        </a:rPr>
                        <a:t>授權</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Authorization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特權</a:t>
                      </a:r>
                      <a:r>
                        <a:rPr lang="zh-TW" altLang="en-US" sz="1800" b="1" dirty="0">
                          <a:effectLst/>
                          <a:latin typeface="calibri" panose="020F0502020204030204" pitchFamily="34" charset="0"/>
                        </a:rPr>
                        <a:t>提升</a:t>
                      </a:r>
                      <a:endParaRPr lang="en-US" altLang="zh-TW" sz="1800" b="1"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E</a:t>
                      </a:r>
                      <a:r>
                        <a:rPr lang="en-US" altLang="zh-TW" sz="1800" b="0" i="0" kern="1200" dirty="0">
                          <a:solidFill>
                            <a:schemeClr val="tx1"/>
                          </a:solidFill>
                          <a:effectLst/>
                          <a:latin typeface="+mn-lt"/>
                          <a:ea typeface="+mn-ea"/>
                          <a:cs typeface="+mn-cs"/>
                        </a:rPr>
                        <a:t>levation of Privilege</a:t>
                      </a:r>
                      <a:endParaRPr lang="zh-TW" altLang="en-US" sz="1800" dirty="0">
                        <a:effectLst/>
                      </a:endParaRPr>
                    </a:p>
                  </a:txBody>
                  <a:tcPr marL="52957" marR="529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未經適當授權就獲得能力</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允許遠程互聯網用戶運行命令是一個典型的例子，但從受限用戶到管理員也是 </a:t>
                      </a:r>
                      <a:r>
                        <a:rPr lang="en-US" altLang="zh-TW" sz="1800" dirty="0" err="1">
                          <a:effectLst/>
                          <a:latin typeface="calibri" panose="020F0502020204030204" pitchFamily="34" charset="0"/>
                        </a:rPr>
                        <a:t>EoP</a:t>
                      </a:r>
                      <a:r>
                        <a:rPr lang="zh-TW" altLang="en-US" sz="1800" dirty="0">
                          <a:effectLst/>
                          <a:latin typeface="calibri" panose="020F0502020204030204" pitchFamily="34" charset="0"/>
                        </a:rPr>
                        <a:t>。</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24978527"/>
                  </a:ext>
                </a:extLst>
              </a:tr>
            </a:tbl>
          </a:graphicData>
        </a:graphic>
      </p:graphicFrame>
      <p:sp>
        <p:nvSpPr>
          <p:cNvPr id="10" name="矩形 9"/>
          <p:cNvSpPr/>
          <p:nvPr/>
        </p:nvSpPr>
        <p:spPr>
          <a:xfrm>
            <a:off x="7621286" y="616251"/>
            <a:ext cx="3801490" cy="369332"/>
          </a:xfrm>
          <a:prstGeom prst="rect">
            <a:avLst/>
          </a:prstGeom>
        </p:spPr>
        <p:txBody>
          <a:bodyPr wrap="none">
            <a:spAutoFit/>
          </a:bodyPr>
          <a:lstStyle/>
          <a:p>
            <a:r>
              <a:rPr lang="en-US" altLang="zh-TW" dirty="0"/>
              <a:t>https://zh.wikipedia.org/zh-tw/STRIDE</a:t>
            </a:r>
            <a:endParaRPr lang="zh-TW" altLang="en-US" dirty="0"/>
          </a:p>
        </p:txBody>
      </p:sp>
    </p:spTree>
    <p:extLst>
      <p:ext uri="{BB962C8B-B14F-4D97-AF65-F5344CB8AC3E}">
        <p14:creationId xmlns:p14="http://schemas.microsoft.com/office/powerpoint/2010/main" val="32373273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half" idx="1"/>
          </p:nvPr>
        </p:nvPicPr>
        <p:blipFill>
          <a:blip r:embed="rId2"/>
          <a:stretch>
            <a:fillRect/>
          </a:stretch>
        </p:blipFill>
        <p:spPr>
          <a:xfrm>
            <a:off x="1069975" y="2846139"/>
            <a:ext cx="4754563" cy="2673846"/>
          </a:xfrm>
          <a:prstGeom prst="rect">
            <a:avLst/>
          </a:prstGeom>
        </p:spPr>
      </p:pic>
      <p:pic>
        <p:nvPicPr>
          <p:cNvPr id="7" name="內容版面配置區 6"/>
          <p:cNvPicPr>
            <a:picLocks noGrp="1" noChangeAspect="1"/>
          </p:cNvPicPr>
          <p:nvPr>
            <p:ph sz="half" idx="2"/>
          </p:nvPr>
        </p:nvPicPr>
        <p:blipFill>
          <a:blip r:embed="rId3"/>
          <a:stretch>
            <a:fillRect/>
          </a:stretch>
        </p:blipFill>
        <p:spPr>
          <a:xfrm>
            <a:off x="6360414" y="1289727"/>
            <a:ext cx="3632015" cy="2126159"/>
          </a:xfrm>
          <a:prstGeom prst="rect">
            <a:avLst/>
          </a:prstGeom>
        </p:spPr>
      </p:pic>
      <p:sp>
        <p:nvSpPr>
          <p:cNvPr id="5" name="投影片編號版面配置區 4"/>
          <p:cNvSpPr>
            <a:spLocks noGrp="1"/>
          </p:cNvSpPr>
          <p:nvPr>
            <p:ph type="sldNum" sz="quarter" idx="12"/>
          </p:nvPr>
        </p:nvSpPr>
        <p:spPr/>
        <p:txBody>
          <a:bodyPr/>
          <a:lstStyle/>
          <a:p>
            <a:fld id="{241A6D72-4E0E-4822-92DE-EF70A66F4C99}" type="slidenum">
              <a:rPr lang="zh-TW" altLang="en-US" smtClean="0"/>
              <a:t>30</a:t>
            </a:fld>
            <a:endParaRPr lang="zh-TW" altLang="en-US"/>
          </a:p>
        </p:txBody>
      </p:sp>
      <p:sp>
        <p:nvSpPr>
          <p:cNvPr id="8" name="矩形 7"/>
          <p:cNvSpPr/>
          <p:nvPr/>
        </p:nvSpPr>
        <p:spPr>
          <a:xfrm>
            <a:off x="6258019" y="1012726"/>
            <a:ext cx="3106941" cy="300082"/>
          </a:xfrm>
          <a:prstGeom prst="rect">
            <a:avLst/>
          </a:prstGeom>
        </p:spPr>
        <p:txBody>
          <a:bodyPr wrap="none">
            <a:spAutoFit/>
          </a:bodyPr>
          <a:lstStyle/>
          <a:p>
            <a:r>
              <a:rPr lang="en-US" altLang="zh-TW" sz="1350" dirty="0"/>
              <a:t>https://atomicredteam.io/coverage/</a:t>
            </a:r>
            <a:endParaRPr lang="zh-TW" altLang="en-US" sz="1350" dirty="0"/>
          </a:p>
        </p:txBody>
      </p:sp>
      <p:pic>
        <p:nvPicPr>
          <p:cNvPr id="9" name="圖片 8"/>
          <p:cNvPicPr>
            <a:picLocks noChangeAspect="1"/>
          </p:cNvPicPr>
          <p:nvPr/>
        </p:nvPicPr>
        <p:blipFill>
          <a:blip r:embed="rId4"/>
          <a:stretch>
            <a:fillRect/>
          </a:stretch>
        </p:blipFill>
        <p:spPr>
          <a:xfrm>
            <a:off x="6360414" y="3476545"/>
            <a:ext cx="3632015" cy="2276872"/>
          </a:xfrm>
          <a:prstGeom prst="rect">
            <a:avLst/>
          </a:prstGeom>
        </p:spPr>
      </p:pic>
      <p:pic>
        <p:nvPicPr>
          <p:cNvPr id="11" name="圖片 10"/>
          <p:cNvPicPr>
            <a:picLocks noChangeAspect="1"/>
          </p:cNvPicPr>
          <p:nvPr/>
        </p:nvPicPr>
        <p:blipFill>
          <a:blip r:embed="rId5"/>
          <a:stretch>
            <a:fillRect/>
          </a:stretch>
        </p:blipFill>
        <p:spPr>
          <a:xfrm>
            <a:off x="2153562" y="1402163"/>
            <a:ext cx="849216" cy="849216"/>
          </a:xfrm>
          <a:prstGeom prst="rect">
            <a:avLst/>
          </a:prstGeom>
        </p:spPr>
      </p:pic>
      <p:sp>
        <p:nvSpPr>
          <p:cNvPr id="12" name="矩形 11"/>
          <p:cNvSpPr/>
          <p:nvPr/>
        </p:nvSpPr>
        <p:spPr>
          <a:xfrm>
            <a:off x="2104430" y="1951340"/>
            <a:ext cx="4079526" cy="1754326"/>
          </a:xfrm>
          <a:prstGeom prst="rect">
            <a:avLst/>
          </a:prstGeom>
        </p:spPr>
        <p:txBody>
          <a:bodyPr wrap="square">
            <a:spAutoFit/>
          </a:bodyPr>
          <a:lstStyle/>
          <a:p>
            <a:r>
              <a:rPr lang="en-US" altLang="zh-TW" sz="1350" dirty="0"/>
              <a:t>                                     Atomic Red Team</a:t>
            </a:r>
          </a:p>
          <a:p>
            <a:endParaRPr lang="en-US" altLang="zh-TW" sz="1350" dirty="0"/>
          </a:p>
          <a:p>
            <a:r>
              <a:rPr lang="en-US" altLang="zh-TW" sz="1350" dirty="0"/>
              <a:t>Atomic Red Team™ is a library of tests mapped to the MITRE ATT&amp;CK® framework. </a:t>
            </a:r>
          </a:p>
          <a:p>
            <a:endParaRPr lang="en-US" altLang="zh-TW" sz="1350" dirty="0"/>
          </a:p>
          <a:p>
            <a:r>
              <a:rPr lang="en-US" altLang="zh-TW" sz="1350" dirty="0"/>
              <a:t>Security teams can use Atomic Red Team to quickly, portably, and reproducibly test their environments.</a:t>
            </a:r>
            <a:endParaRPr lang="zh-TW" altLang="en-US" sz="1350" dirty="0"/>
          </a:p>
        </p:txBody>
      </p:sp>
      <p:sp>
        <p:nvSpPr>
          <p:cNvPr id="13" name="矩形 12"/>
          <p:cNvSpPr/>
          <p:nvPr/>
        </p:nvSpPr>
        <p:spPr>
          <a:xfrm>
            <a:off x="923522" y="551743"/>
            <a:ext cx="4158511" cy="300082"/>
          </a:xfrm>
          <a:prstGeom prst="rect">
            <a:avLst/>
          </a:prstGeom>
        </p:spPr>
        <p:txBody>
          <a:bodyPr wrap="none">
            <a:spAutoFit/>
          </a:bodyPr>
          <a:lstStyle/>
          <a:p>
            <a:r>
              <a:rPr lang="en-US" altLang="zh-TW" sz="1350" dirty="0"/>
              <a:t>https://github.com/redcanaryco/atomic-red-team</a:t>
            </a:r>
            <a:endParaRPr lang="zh-TW" altLang="en-US" sz="1350" dirty="0"/>
          </a:p>
        </p:txBody>
      </p:sp>
      <p:sp>
        <p:nvSpPr>
          <p:cNvPr id="14" name="矩形 13"/>
          <p:cNvSpPr/>
          <p:nvPr/>
        </p:nvSpPr>
        <p:spPr>
          <a:xfrm>
            <a:off x="2068474" y="5614917"/>
            <a:ext cx="4655442" cy="300082"/>
          </a:xfrm>
          <a:prstGeom prst="rect">
            <a:avLst/>
          </a:prstGeom>
          <a:solidFill>
            <a:schemeClr val="accent6">
              <a:lumMod val="20000"/>
              <a:lumOff val="80000"/>
            </a:schemeClr>
          </a:solidFill>
        </p:spPr>
        <p:txBody>
          <a:bodyPr wrap="none">
            <a:spAutoFit/>
          </a:bodyPr>
          <a:lstStyle/>
          <a:p>
            <a:r>
              <a:rPr lang="en-US" altLang="zh-TW" sz="1350" dirty="0"/>
              <a:t>https://github.com/redcanaryco/atomic-red-team/wiki/</a:t>
            </a:r>
            <a:endParaRPr lang="zh-TW" altLang="en-US" sz="1350" dirty="0"/>
          </a:p>
        </p:txBody>
      </p:sp>
      <p:sp>
        <p:nvSpPr>
          <p:cNvPr id="15" name="矩形 14"/>
          <p:cNvSpPr/>
          <p:nvPr/>
        </p:nvSpPr>
        <p:spPr>
          <a:xfrm>
            <a:off x="3179235" y="1263528"/>
            <a:ext cx="2718048" cy="715581"/>
          </a:xfrm>
          <a:prstGeom prst="rect">
            <a:avLst/>
          </a:prstGeom>
        </p:spPr>
        <p:txBody>
          <a:bodyPr wrap="square">
            <a:spAutoFit/>
          </a:bodyPr>
          <a:lstStyle/>
          <a:p>
            <a:r>
              <a:rPr lang="en-US" altLang="zh-TW" sz="1350" dirty="0"/>
              <a:t>Red Canary’s Invoke-</a:t>
            </a:r>
            <a:r>
              <a:rPr lang="en-US" altLang="zh-TW" sz="1350" dirty="0" err="1"/>
              <a:t>AtomicRedTeam</a:t>
            </a:r>
            <a:r>
              <a:rPr lang="en-US" altLang="zh-TW" sz="1350" dirty="0"/>
              <a:t> PowerShell Testing Framework</a:t>
            </a:r>
            <a:endParaRPr lang="zh-TW" altLang="en-US" sz="1350" dirty="0"/>
          </a:p>
        </p:txBody>
      </p:sp>
    </p:spTree>
    <p:extLst>
      <p:ext uri="{BB962C8B-B14F-4D97-AF65-F5344CB8AC3E}">
        <p14:creationId xmlns:p14="http://schemas.microsoft.com/office/powerpoint/2010/main" val="6990673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t>31</a:t>
            </a:fld>
            <a:endParaRPr lang="zh-TW" altLang="en-US"/>
          </a:p>
        </p:txBody>
      </p:sp>
      <p:sp>
        <p:nvSpPr>
          <p:cNvPr id="4" name="矩形 3"/>
          <p:cNvSpPr/>
          <p:nvPr/>
        </p:nvSpPr>
        <p:spPr>
          <a:xfrm>
            <a:off x="360553" y="211561"/>
            <a:ext cx="5036572" cy="461665"/>
          </a:xfrm>
          <a:prstGeom prst="rect">
            <a:avLst/>
          </a:prstGeom>
        </p:spPr>
        <p:txBody>
          <a:bodyPr wrap="none">
            <a:spAutoFit/>
          </a:bodyPr>
          <a:lstStyle/>
          <a:p>
            <a:r>
              <a:rPr lang="en-US" altLang="zh-TW" sz="2400" dirty="0"/>
              <a:t>MITRE ATT&amp;CK</a:t>
            </a:r>
            <a:r>
              <a:rPr lang="zh-TW" altLang="en-US" sz="2400" dirty="0"/>
              <a:t> 自動化攻擊模擬平臺</a:t>
            </a:r>
          </a:p>
        </p:txBody>
      </p:sp>
      <p:sp>
        <p:nvSpPr>
          <p:cNvPr id="5" name="矩形 4"/>
          <p:cNvSpPr/>
          <p:nvPr/>
        </p:nvSpPr>
        <p:spPr>
          <a:xfrm>
            <a:off x="1760900" y="926934"/>
            <a:ext cx="3295518" cy="300082"/>
          </a:xfrm>
          <a:prstGeom prst="rect">
            <a:avLst/>
          </a:prstGeom>
        </p:spPr>
        <p:txBody>
          <a:bodyPr wrap="none">
            <a:spAutoFit/>
          </a:bodyPr>
          <a:lstStyle/>
          <a:p>
            <a:r>
              <a:rPr lang="en-US" altLang="zh-TW" sz="1350" dirty="0"/>
              <a:t>Open Source Adversary Emulation Tools:</a:t>
            </a:r>
            <a:endParaRPr lang="zh-TW" altLang="en-US" sz="1350" dirty="0"/>
          </a:p>
        </p:txBody>
      </p:sp>
      <p:sp>
        <p:nvSpPr>
          <p:cNvPr id="6" name="矩形 5"/>
          <p:cNvSpPr/>
          <p:nvPr/>
        </p:nvSpPr>
        <p:spPr>
          <a:xfrm>
            <a:off x="1760900" y="1216921"/>
            <a:ext cx="4572000" cy="300082"/>
          </a:xfrm>
          <a:prstGeom prst="rect">
            <a:avLst/>
          </a:prstGeom>
        </p:spPr>
        <p:txBody>
          <a:bodyPr>
            <a:spAutoFit/>
          </a:bodyPr>
          <a:lstStyle/>
          <a:p>
            <a:r>
              <a:rPr lang="en-US" altLang="zh-TW" sz="1350" dirty="0"/>
              <a:t>https://pentestit.com/adversary-emulation-tools-list</a:t>
            </a:r>
            <a:endParaRPr lang="zh-TW" altLang="en-US" sz="1350" dirty="0"/>
          </a:p>
        </p:txBody>
      </p:sp>
      <p:pic>
        <p:nvPicPr>
          <p:cNvPr id="7" name="圖片 6"/>
          <p:cNvPicPr>
            <a:picLocks noChangeAspect="1"/>
          </p:cNvPicPr>
          <p:nvPr/>
        </p:nvPicPr>
        <p:blipFill>
          <a:blip r:embed="rId2"/>
          <a:stretch>
            <a:fillRect/>
          </a:stretch>
        </p:blipFill>
        <p:spPr>
          <a:xfrm>
            <a:off x="2005142" y="3167675"/>
            <a:ext cx="3721695" cy="859495"/>
          </a:xfrm>
          <a:prstGeom prst="rect">
            <a:avLst/>
          </a:prstGeom>
        </p:spPr>
      </p:pic>
      <p:pic>
        <p:nvPicPr>
          <p:cNvPr id="8" name="圖片 7"/>
          <p:cNvPicPr>
            <a:picLocks noChangeAspect="1"/>
          </p:cNvPicPr>
          <p:nvPr/>
        </p:nvPicPr>
        <p:blipFill>
          <a:blip r:embed="rId3"/>
          <a:stretch>
            <a:fillRect/>
          </a:stretch>
        </p:blipFill>
        <p:spPr>
          <a:xfrm>
            <a:off x="2005141" y="4280878"/>
            <a:ext cx="4494542" cy="1072716"/>
          </a:xfrm>
          <a:prstGeom prst="rect">
            <a:avLst/>
          </a:prstGeom>
        </p:spPr>
      </p:pic>
      <p:pic>
        <p:nvPicPr>
          <p:cNvPr id="9" name="圖片 8"/>
          <p:cNvPicPr>
            <a:picLocks noChangeAspect="1"/>
          </p:cNvPicPr>
          <p:nvPr/>
        </p:nvPicPr>
        <p:blipFill>
          <a:blip r:embed="rId4"/>
          <a:stretch>
            <a:fillRect/>
          </a:stretch>
        </p:blipFill>
        <p:spPr>
          <a:xfrm>
            <a:off x="5584123" y="1841250"/>
            <a:ext cx="1072716" cy="1072716"/>
          </a:xfrm>
          <a:prstGeom prst="rect">
            <a:avLst/>
          </a:prstGeom>
        </p:spPr>
      </p:pic>
      <p:pic>
        <p:nvPicPr>
          <p:cNvPr id="10" name="圖片 9"/>
          <p:cNvPicPr>
            <a:picLocks noChangeAspect="1"/>
          </p:cNvPicPr>
          <p:nvPr/>
        </p:nvPicPr>
        <p:blipFill>
          <a:blip r:embed="rId5"/>
          <a:stretch>
            <a:fillRect/>
          </a:stretch>
        </p:blipFill>
        <p:spPr>
          <a:xfrm>
            <a:off x="6906187" y="976771"/>
            <a:ext cx="3051873" cy="5205596"/>
          </a:xfrm>
          <a:prstGeom prst="rect">
            <a:avLst/>
          </a:prstGeom>
        </p:spPr>
      </p:pic>
      <p:sp>
        <p:nvSpPr>
          <p:cNvPr id="11" name="矩形 10"/>
          <p:cNvSpPr/>
          <p:nvPr/>
        </p:nvSpPr>
        <p:spPr>
          <a:xfrm>
            <a:off x="6794876" y="502705"/>
            <a:ext cx="3731534" cy="300082"/>
          </a:xfrm>
          <a:prstGeom prst="rect">
            <a:avLst/>
          </a:prstGeom>
        </p:spPr>
        <p:txBody>
          <a:bodyPr wrap="none">
            <a:spAutoFit/>
          </a:bodyPr>
          <a:lstStyle/>
          <a:p>
            <a:r>
              <a:rPr lang="en-US" altLang="zh-TW" sz="1350" dirty="0"/>
              <a:t>https://github.com/redhuntlabs/RedHunt-OS</a:t>
            </a:r>
            <a:endParaRPr lang="zh-TW" altLang="en-US" sz="1350" dirty="0"/>
          </a:p>
        </p:txBody>
      </p:sp>
    </p:spTree>
    <p:extLst>
      <p:ext uri="{BB962C8B-B14F-4D97-AF65-F5344CB8AC3E}">
        <p14:creationId xmlns:p14="http://schemas.microsoft.com/office/powerpoint/2010/main" val="33457247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86715" y="120511"/>
            <a:ext cx="3192027" cy="747297"/>
          </a:xfrm>
        </p:spPr>
        <p:txBody>
          <a:bodyPr>
            <a:normAutofit fontScale="90000"/>
          </a:bodyPr>
          <a:lstStyle/>
          <a:p>
            <a:r>
              <a:rPr lang="en-US" altLang="zh-TW" dirty="0"/>
              <a:t>OT</a:t>
            </a:r>
            <a:r>
              <a:rPr lang="zh-TW" altLang="en-US" dirty="0"/>
              <a:t> </a:t>
            </a:r>
            <a:r>
              <a:rPr lang="en-US" altLang="zh-TW" dirty="0"/>
              <a:t>security</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867264" y="867808"/>
            <a:ext cx="8229545" cy="3249905"/>
          </a:xfrm>
          <a:prstGeom prst="rect">
            <a:avLst/>
          </a:prstGeom>
        </p:spPr>
      </p:pic>
      <p:pic>
        <p:nvPicPr>
          <p:cNvPr id="5" name="圖片 4"/>
          <p:cNvPicPr>
            <a:picLocks noChangeAspect="1"/>
          </p:cNvPicPr>
          <p:nvPr/>
        </p:nvPicPr>
        <p:blipFill>
          <a:blip r:embed="rId3"/>
          <a:stretch>
            <a:fillRect/>
          </a:stretch>
        </p:blipFill>
        <p:spPr>
          <a:xfrm>
            <a:off x="1797134" y="4318157"/>
            <a:ext cx="8545841" cy="1759589"/>
          </a:xfrm>
          <a:prstGeom prst="rect">
            <a:avLst/>
          </a:prstGeom>
        </p:spPr>
      </p:pic>
      <p:sp>
        <p:nvSpPr>
          <p:cNvPr id="6" name="矩形 5"/>
          <p:cNvSpPr/>
          <p:nvPr/>
        </p:nvSpPr>
        <p:spPr>
          <a:xfrm>
            <a:off x="1611984" y="6077746"/>
            <a:ext cx="9304956" cy="369332"/>
          </a:xfrm>
          <a:prstGeom prst="rect">
            <a:avLst/>
          </a:prstGeom>
        </p:spPr>
        <p:txBody>
          <a:bodyPr wrap="square">
            <a:spAutoFit/>
          </a:bodyPr>
          <a:lstStyle/>
          <a:p>
            <a:r>
              <a:rPr lang="en-US" altLang="zh-TW" dirty="0"/>
              <a:t>https://github.com/mitre/bacnet/tree/745432cc3aa01c8de481dec063b6ccf02f601247</a:t>
            </a:r>
            <a:endParaRPr lang="zh-TW" altLang="en-US" dirty="0"/>
          </a:p>
        </p:txBody>
      </p:sp>
      <p:sp>
        <p:nvSpPr>
          <p:cNvPr id="3" name="投影片編號版面配置區 2">
            <a:extLst>
              <a:ext uri="{FF2B5EF4-FFF2-40B4-BE49-F238E27FC236}">
                <a16:creationId xmlns:a16="http://schemas.microsoft.com/office/drawing/2014/main" id="{7CB14CC1-5ECD-4ABE-B751-1DAE69E1D8D7}"/>
              </a:ext>
            </a:extLst>
          </p:cNvPr>
          <p:cNvSpPr>
            <a:spLocks noGrp="1"/>
          </p:cNvSpPr>
          <p:nvPr>
            <p:ph type="sldNum" sz="quarter" idx="12"/>
          </p:nvPr>
        </p:nvSpPr>
        <p:spPr/>
        <p:txBody>
          <a:bodyPr/>
          <a:lstStyle/>
          <a:p>
            <a:fld id="{7F744221-BDCB-440C-89EF-463871313D3B}" type="slidenum">
              <a:rPr lang="zh-TW" altLang="en-US" smtClean="0"/>
              <a:t>32</a:t>
            </a:fld>
            <a:endParaRPr lang="zh-TW" altLang="en-US"/>
          </a:p>
        </p:txBody>
      </p:sp>
    </p:spTree>
    <p:extLst>
      <p:ext uri="{BB962C8B-B14F-4D97-AF65-F5344CB8AC3E}">
        <p14:creationId xmlns:p14="http://schemas.microsoft.com/office/powerpoint/2010/main" val="2454264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t>33</a:t>
            </a:fld>
            <a:endParaRPr lang="zh-TW" altLang="en-US"/>
          </a:p>
        </p:txBody>
      </p:sp>
      <p:sp>
        <p:nvSpPr>
          <p:cNvPr id="3" name="矩形 2"/>
          <p:cNvSpPr/>
          <p:nvPr/>
        </p:nvSpPr>
        <p:spPr>
          <a:xfrm>
            <a:off x="496277" y="548368"/>
            <a:ext cx="10435492" cy="461665"/>
          </a:xfrm>
          <a:prstGeom prst="rect">
            <a:avLst/>
          </a:prstGeom>
        </p:spPr>
        <p:txBody>
          <a:bodyPr wrap="square">
            <a:spAutoFit/>
          </a:bodyPr>
          <a:lstStyle/>
          <a:p>
            <a:r>
              <a:rPr lang="zh-TW" altLang="en-US" sz="2400" dirty="0"/>
              <a:t>推薦閱讀  </a:t>
            </a:r>
            <a:r>
              <a:rPr lang="en-US" altLang="zh-TW" sz="2400" dirty="0"/>
              <a:t>Aligning Security Operations with the MITRE ATT&amp;CK Framework</a:t>
            </a:r>
            <a:endParaRPr lang="zh-TW" altLang="en-US" sz="2400" dirty="0"/>
          </a:p>
        </p:txBody>
      </p:sp>
      <p:pic>
        <p:nvPicPr>
          <p:cNvPr id="4" name="圖片 3"/>
          <p:cNvPicPr>
            <a:picLocks noChangeAspect="1"/>
          </p:cNvPicPr>
          <p:nvPr/>
        </p:nvPicPr>
        <p:blipFill>
          <a:blip r:embed="rId2"/>
          <a:stretch>
            <a:fillRect/>
          </a:stretch>
        </p:blipFill>
        <p:spPr>
          <a:xfrm>
            <a:off x="566737" y="1493960"/>
            <a:ext cx="3544888" cy="4365626"/>
          </a:xfrm>
          <a:prstGeom prst="rect">
            <a:avLst/>
          </a:prstGeom>
        </p:spPr>
      </p:pic>
      <p:sp>
        <p:nvSpPr>
          <p:cNvPr id="5" name="矩形 4"/>
          <p:cNvSpPr/>
          <p:nvPr/>
        </p:nvSpPr>
        <p:spPr>
          <a:xfrm>
            <a:off x="4630615" y="1439322"/>
            <a:ext cx="6858000" cy="4801314"/>
          </a:xfrm>
          <a:prstGeom prst="rect">
            <a:avLst/>
          </a:prstGeom>
        </p:spPr>
        <p:txBody>
          <a:bodyPr wrap="square">
            <a:spAutoFit/>
          </a:bodyPr>
          <a:lstStyle/>
          <a:p>
            <a:r>
              <a:rPr lang="en-US" altLang="zh-TW" dirty="0"/>
              <a:t>Part 1 – The Basics: SOC and ATT&amp;CK, Two Worlds in a Delicate Balance</a:t>
            </a:r>
          </a:p>
          <a:p>
            <a:r>
              <a:rPr lang="en-US" altLang="zh-TW" dirty="0"/>
              <a:t>Chapter 1: SOC Basics – Structure, Personnel, Coverage, and Tools</a:t>
            </a:r>
          </a:p>
          <a:p>
            <a:r>
              <a:rPr lang="en-US" altLang="zh-TW" dirty="0"/>
              <a:t>Chapter 2: Analyzing Your Environment for Potential Pitfalls</a:t>
            </a:r>
          </a:p>
          <a:p>
            <a:r>
              <a:rPr lang="en-US" altLang="zh-TW" dirty="0"/>
              <a:t>Chapter 3: Reviewing Different Threat Models</a:t>
            </a:r>
          </a:p>
          <a:p>
            <a:r>
              <a:rPr lang="en-US" altLang="zh-TW" dirty="0"/>
              <a:t>Chapter 4: What Is the ATT&amp;CK Framework?</a:t>
            </a:r>
          </a:p>
          <a:p>
            <a:endParaRPr lang="en-US" altLang="zh-TW" dirty="0"/>
          </a:p>
          <a:p>
            <a:r>
              <a:rPr lang="en-US" altLang="zh-TW" dirty="0"/>
              <a:t>Part 2 – Detection Improvements and Alignment with ATT&amp;CK</a:t>
            </a:r>
          </a:p>
          <a:p>
            <a:r>
              <a:rPr lang="en-US" altLang="zh-TW" dirty="0"/>
              <a:t>Chapter 5: A Deep Dive into the ATT&amp;CK Framework</a:t>
            </a:r>
          </a:p>
          <a:p>
            <a:r>
              <a:rPr lang="en-US" altLang="zh-TW" dirty="0"/>
              <a:t>Chapter 6: Strategies to Map to ATT&amp;CK</a:t>
            </a:r>
          </a:p>
          <a:p>
            <a:r>
              <a:rPr lang="en-US" altLang="zh-TW" dirty="0"/>
              <a:t>Chapter 7: Common Mistakes with Implementation</a:t>
            </a:r>
          </a:p>
          <a:p>
            <a:r>
              <a:rPr lang="en-US" altLang="zh-TW" dirty="0"/>
              <a:t>Chapter 8: Return on Investment Detections</a:t>
            </a:r>
          </a:p>
          <a:p>
            <a:endParaRPr lang="en-US" altLang="zh-TW" dirty="0"/>
          </a:p>
          <a:p>
            <a:r>
              <a:rPr lang="en-US" altLang="zh-TW" dirty="0"/>
              <a:t>Part 3 – Continuous Improvement and Innovation</a:t>
            </a:r>
          </a:p>
          <a:p>
            <a:r>
              <a:rPr lang="en-US" altLang="zh-TW" dirty="0"/>
              <a:t>Chapter 9: What Happens After an Alert is Triggered?</a:t>
            </a:r>
          </a:p>
          <a:p>
            <a:r>
              <a:rPr lang="en-US" altLang="zh-TW" dirty="0"/>
              <a:t>Chapter 10: Validating Any Mappings and Detections</a:t>
            </a:r>
          </a:p>
          <a:p>
            <a:r>
              <a:rPr lang="en-US" altLang="zh-TW" dirty="0"/>
              <a:t>Chapter 11: Implementing ATT&amp;CK in All Parts of Your SOC</a:t>
            </a:r>
          </a:p>
          <a:p>
            <a:r>
              <a:rPr lang="en-US" altLang="zh-TW" dirty="0"/>
              <a:t>Chapter 12: What’s Next? Areas for Innovation in Your SOC</a:t>
            </a:r>
          </a:p>
        </p:txBody>
      </p:sp>
    </p:spTree>
    <p:extLst>
      <p:ext uri="{BB962C8B-B14F-4D97-AF65-F5344CB8AC3E}">
        <p14:creationId xmlns:p14="http://schemas.microsoft.com/office/powerpoint/2010/main" val="15256185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92BDB42-08C7-4B33-9E2F-86EDCEF6FCB4}"/>
              </a:ext>
            </a:extLst>
          </p:cNvPr>
          <p:cNvSpPr>
            <a:spLocks noGrp="1"/>
          </p:cNvSpPr>
          <p:nvPr>
            <p:ph type="sldNum" sz="quarter" idx="12"/>
          </p:nvPr>
        </p:nvSpPr>
        <p:spPr/>
        <p:txBody>
          <a:bodyPr/>
          <a:lstStyle/>
          <a:p>
            <a:fld id="{7F744221-BDCB-440C-89EF-463871313D3B}" type="slidenum">
              <a:rPr lang="zh-TW" altLang="en-US" smtClean="0"/>
              <a:t>34</a:t>
            </a:fld>
            <a:endParaRPr lang="zh-TW" altLang="en-US"/>
          </a:p>
        </p:txBody>
      </p:sp>
      <p:sp>
        <p:nvSpPr>
          <p:cNvPr id="3" name="矩形 2">
            <a:extLst>
              <a:ext uri="{FF2B5EF4-FFF2-40B4-BE49-F238E27FC236}">
                <a16:creationId xmlns:a16="http://schemas.microsoft.com/office/drawing/2014/main" id="{AD01DB0E-55F6-4809-A92E-91C4CBD3EBCA}"/>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t>reference</a:t>
            </a:r>
            <a:endParaRPr lang="zh-TW" altLang="en-US" sz="4800" dirty="0"/>
          </a:p>
        </p:txBody>
      </p:sp>
    </p:spTree>
    <p:extLst>
      <p:ext uri="{BB962C8B-B14F-4D97-AF65-F5344CB8AC3E}">
        <p14:creationId xmlns:p14="http://schemas.microsoft.com/office/powerpoint/2010/main" val="1690841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1411" y="57772"/>
            <a:ext cx="11474532" cy="989850"/>
          </a:xfrm>
        </p:spPr>
        <p:txBody>
          <a:bodyPr>
            <a:normAutofit/>
          </a:bodyPr>
          <a:lstStyle/>
          <a:p>
            <a:r>
              <a:rPr lang="zh-TW" altLang="en-US" dirty="0"/>
              <a:t>網路服務阻斷 </a:t>
            </a:r>
            <a:r>
              <a:rPr lang="en-US" altLang="zh-TW" dirty="0"/>
              <a:t>Network Denial of Service</a:t>
            </a:r>
            <a:endParaRPr lang="zh-TW" altLang="en-US" dirty="0"/>
          </a:p>
        </p:txBody>
      </p:sp>
      <p:graphicFrame>
        <p:nvGraphicFramePr>
          <p:cNvPr id="5" name="內容版面配置區 4"/>
          <p:cNvGraphicFramePr>
            <a:graphicFrameLocks noGrp="1"/>
          </p:cNvGraphicFramePr>
          <p:nvPr>
            <p:ph idx="1"/>
            <p:extLst/>
          </p:nvPr>
        </p:nvGraphicFramePr>
        <p:xfrm>
          <a:off x="7394819" y="1095491"/>
          <a:ext cx="3878201" cy="1819739"/>
        </p:xfrm>
        <a:graphic>
          <a:graphicData uri="http://schemas.openxmlformats.org/drawingml/2006/table">
            <a:tbl>
              <a:tblPr/>
              <a:tblGrid>
                <a:gridCol w="1417891">
                  <a:extLst>
                    <a:ext uri="{9D8B030D-6E8A-4147-A177-3AD203B41FA5}">
                      <a16:colId xmlns:a16="http://schemas.microsoft.com/office/drawing/2014/main" val="3124507783"/>
                    </a:ext>
                  </a:extLst>
                </a:gridCol>
                <a:gridCol w="2460310">
                  <a:extLst>
                    <a:ext uri="{9D8B030D-6E8A-4147-A177-3AD203B41FA5}">
                      <a16:colId xmlns:a16="http://schemas.microsoft.com/office/drawing/2014/main" val="2716359893"/>
                    </a:ext>
                  </a:extLst>
                </a:gridCol>
              </a:tblGrid>
              <a:tr h="448139">
                <a:tc gridSpan="2">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zh-TW" altLang="zh-TW" sz="1800" b="0" i="0" u="none" strike="noStrike" cap="none" normalizeH="0" baseline="0" dirty="0">
                          <a:ln>
                            <a:noFill/>
                          </a:ln>
                          <a:solidFill>
                            <a:srgbClr val="39434C"/>
                          </a:solidFill>
                          <a:effectLst/>
                          <a:latin typeface="Arial" panose="020B0604020202020204" pitchFamily="34" charset="0"/>
                          <a:ea typeface="Roboto-Regular"/>
                        </a:rPr>
                        <a:t>Sub-techniques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7061D0"/>
                      </a:solidFill>
                      <a:prstDash val="solid"/>
                      <a:round/>
                      <a:headEnd type="none" w="med" len="med"/>
                      <a:tailEnd type="none" w="med" len="med"/>
                    </a:lnT>
                    <a:lnB w="9525" cap="flat" cmpd="sng" algn="ctr">
                      <a:solidFill>
                        <a:srgbClr val="5068D0"/>
                      </a:solidFill>
                      <a:prstDash val="solid"/>
                      <a:round/>
                      <a:headEnd type="none" w="med" len="med"/>
                      <a:tailEnd type="none" w="med" len="med"/>
                    </a:lnB>
                  </a:tcPr>
                </a:tc>
                <a:extLst>
                  <a:ext uri="{0D108BD9-81ED-4DB2-BD59-A6C34878D82A}">
                    <a16:rowId xmlns:a16="http://schemas.microsoft.com/office/drawing/2014/main" val="3762120151"/>
                  </a:ext>
                </a:extLst>
              </a:tr>
              <a:tr h="338301">
                <a:tc>
                  <a:txBody>
                    <a:bodyPr/>
                    <a:lstStyle/>
                    <a:p>
                      <a:pPr algn="l" fontAlgn="b"/>
                      <a:r>
                        <a:rPr lang="en-US"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4043697"/>
                  </a:ext>
                </a:extLst>
              </a:tr>
              <a:tr h="338301">
                <a:tc>
                  <a:txBody>
                    <a:bodyPr/>
                    <a:lstStyle/>
                    <a:p>
                      <a:pPr fontAlgn="t"/>
                      <a:r>
                        <a:rPr lang="en-US" u="none" strike="noStrike" dirty="0">
                          <a:solidFill>
                            <a:srgbClr val="4F7CAC"/>
                          </a:solidFill>
                          <a:effectLst/>
                          <a:hlinkClick r:id="rId2"/>
                        </a:rPr>
                        <a:t>T1498.001</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a:solidFill>
                            <a:srgbClr val="4F7CAC"/>
                          </a:solidFill>
                          <a:effectLst/>
                          <a:hlinkClick r:id="rId2"/>
                        </a:rPr>
                        <a:t>Direct Network Flood</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321881"/>
                  </a:ext>
                </a:extLst>
              </a:tr>
              <a:tr h="338301">
                <a:tc>
                  <a:txBody>
                    <a:bodyPr/>
                    <a:lstStyle/>
                    <a:p>
                      <a:pPr fontAlgn="t"/>
                      <a:r>
                        <a:rPr lang="en-US" u="none" strike="noStrike" dirty="0">
                          <a:solidFill>
                            <a:srgbClr val="4F7CAC"/>
                          </a:solidFill>
                          <a:effectLst/>
                          <a:hlinkClick r:id="rId3"/>
                        </a:rPr>
                        <a:t>T1498.002</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a:solidFill>
                            <a:srgbClr val="4F7CAC"/>
                          </a:solidFill>
                          <a:effectLst/>
                          <a:hlinkClick r:id="rId3"/>
                        </a:rPr>
                        <a:t>Reflection Amplification</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8070894"/>
                  </a:ext>
                </a:extLst>
              </a:tr>
            </a:tbl>
          </a:graphicData>
        </a:graphic>
      </p:graphicFrame>
      <p:sp>
        <p:nvSpPr>
          <p:cNvPr id="3" name="投影片編號版面配置區 2"/>
          <p:cNvSpPr>
            <a:spLocks noGrp="1"/>
          </p:cNvSpPr>
          <p:nvPr>
            <p:ph type="sldNum" sz="quarter" idx="12"/>
          </p:nvPr>
        </p:nvSpPr>
        <p:spPr/>
        <p:txBody>
          <a:bodyPr/>
          <a:lstStyle/>
          <a:p>
            <a:fld id="{D16C3A51-89D0-4E4D-AA61-5A30A561532A}" type="slidenum">
              <a:rPr lang="zh-TW" altLang="en-US" smtClean="0"/>
              <a:t>35</a:t>
            </a:fld>
            <a:endParaRPr lang="zh-TW" altLang="en-US"/>
          </a:p>
        </p:txBody>
      </p:sp>
      <p:sp>
        <p:nvSpPr>
          <p:cNvPr id="4" name="矩形 3"/>
          <p:cNvSpPr/>
          <p:nvPr/>
        </p:nvSpPr>
        <p:spPr>
          <a:xfrm>
            <a:off x="151411" y="836013"/>
            <a:ext cx="4293035" cy="369332"/>
          </a:xfrm>
          <a:prstGeom prst="rect">
            <a:avLst/>
          </a:prstGeom>
        </p:spPr>
        <p:txBody>
          <a:bodyPr wrap="none">
            <a:spAutoFit/>
          </a:bodyPr>
          <a:lstStyle/>
          <a:p>
            <a:r>
              <a:rPr lang="en-US" altLang="zh-TW" dirty="0"/>
              <a:t>https://attack.mitre.org/techniques/T1498/</a:t>
            </a:r>
            <a:endParaRPr lang="zh-TW" altLang="en-US" dirty="0"/>
          </a:p>
        </p:txBody>
      </p:sp>
      <p:graphicFrame>
        <p:nvGraphicFramePr>
          <p:cNvPr id="7" name="表格 6"/>
          <p:cNvGraphicFramePr>
            <a:graphicFrameLocks noGrp="1"/>
          </p:cNvGraphicFramePr>
          <p:nvPr>
            <p:extLst/>
          </p:nvPr>
        </p:nvGraphicFramePr>
        <p:xfrm>
          <a:off x="408791" y="4954571"/>
          <a:ext cx="10515600" cy="1116267"/>
        </p:xfrm>
        <a:graphic>
          <a:graphicData uri="http://schemas.openxmlformats.org/drawingml/2006/table">
            <a:tbl>
              <a:tblPr/>
              <a:tblGrid>
                <a:gridCol w="954974">
                  <a:extLst>
                    <a:ext uri="{9D8B030D-6E8A-4147-A177-3AD203B41FA5}">
                      <a16:colId xmlns:a16="http://schemas.microsoft.com/office/drawing/2014/main" val="2933517464"/>
                    </a:ext>
                  </a:extLst>
                </a:gridCol>
                <a:gridCol w="860961">
                  <a:extLst>
                    <a:ext uri="{9D8B030D-6E8A-4147-A177-3AD203B41FA5}">
                      <a16:colId xmlns:a16="http://schemas.microsoft.com/office/drawing/2014/main" val="510094100"/>
                    </a:ext>
                  </a:extLst>
                </a:gridCol>
                <a:gridCol w="8699665">
                  <a:extLst>
                    <a:ext uri="{9D8B030D-6E8A-4147-A177-3AD203B41FA5}">
                      <a16:colId xmlns:a16="http://schemas.microsoft.com/office/drawing/2014/main" val="936314868"/>
                    </a:ext>
                  </a:extLst>
                </a:gridCol>
              </a:tblGrid>
              <a:tr h="275480">
                <a:tc>
                  <a:txBody>
                    <a:bodyPr/>
                    <a:lstStyle/>
                    <a:p>
                      <a:pPr algn="l" fontAlgn="b"/>
                      <a:r>
                        <a:rPr lang="en-US" sz="1400" dirty="0">
                          <a:effectLst/>
                        </a:rPr>
                        <a:t>ID</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400">
                          <a:effectLst/>
                        </a:rPr>
                        <a:t>Name</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400" dirty="0">
                          <a:effectLst/>
                        </a:rPr>
                        <a:t>Description</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3926615607"/>
                  </a:ext>
                </a:extLst>
              </a:tr>
              <a:tr h="396531">
                <a:tc>
                  <a:txBody>
                    <a:bodyPr/>
                    <a:lstStyle/>
                    <a:p>
                      <a:pPr fontAlgn="t"/>
                      <a:r>
                        <a:rPr lang="en-US" sz="1400" u="none" strike="noStrike">
                          <a:solidFill>
                            <a:srgbClr val="4F7CAC"/>
                          </a:solidFill>
                          <a:effectLst/>
                          <a:hlinkClick r:id="rId4"/>
                        </a:rPr>
                        <a:t>G0007</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a:solidFill>
                            <a:srgbClr val="4F7CAC"/>
                          </a:solidFill>
                          <a:effectLst/>
                          <a:hlinkClick r:id="rId4"/>
                        </a:rPr>
                        <a:t>APT28</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dirty="0">
                          <a:effectLst/>
                        </a:rPr>
                        <a:t>In 2016, </a:t>
                      </a:r>
                      <a:r>
                        <a:rPr lang="en-US" sz="1400" u="none" strike="noStrike" dirty="0">
                          <a:solidFill>
                            <a:srgbClr val="4F7CAC"/>
                          </a:solidFill>
                          <a:effectLst/>
                          <a:hlinkClick r:id="rId4"/>
                        </a:rPr>
                        <a:t>APT28</a:t>
                      </a:r>
                      <a:r>
                        <a:rPr lang="en-US" sz="1400" dirty="0">
                          <a:effectLst/>
                        </a:rPr>
                        <a:t> conducted a distributed denial of service (</a:t>
                      </a:r>
                      <a:r>
                        <a:rPr lang="en-US" sz="1400" dirty="0" err="1">
                          <a:effectLst/>
                        </a:rPr>
                        <a:t>DDoS</a:t>
                      </a:r>
                      <a:r>
                        <a:rPr lang="en-US" sz="1400" dirty="0">
                          <a:effectLst/>
                        </a:rPr>
                        <a:t>) attack against the World Anti-Doping Agency.</a:t>
                      </a: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2227229346"/>
                  </a:ext>
                </a:extLst>
              </a:tr>
              <a:tr h="338447">
                <a:tc>
                  <a:txBody>
                    <a:bodyPr/>
                    <a:lstStyle/>
                    <a:p>
                      <a:pPr fontAlgn="t"/>
                      <a:r>
                        <a:rPr lang="en-US" sz="1400" u="none" strike="noStrike">
                          <a:solidFill>
                            <a:srgbClr val="4F7CAC"/>
                          </a:solidFill>
                          <a:effectLst/>
                          <a:hlinkClick r:id="rId5"/>
                        </a:rPr>
                        <a:t>S0532</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a:solidFill>
                            <a:srgbClr val="4F7CAC"/>
                          </a:solidFill>
                          <a:effectLst/>
                          <a:hlinkClick r:id="rId5"/>
                        </a:rPr>
                        <a:t>Lucifer</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dirty="0">
                          <a:solidFill>
                            <a:srgbClr val="4F7CAC"/>
                          </a:solidFill>
                          <a:effectLst/>
                          <a:hlinkClick r:id="rId5"/>
                        </a:rPr>
                        <a:t>Lucifer</a:t>
                      </a:r>
                      <a:r>
                        <a:rPr lang="en-US" sz="1400" dirty="0">
                          <a:effectLst/>
                        </a:rPr>
                        <a:t> can execute TCP, UDP, and HTTP denial of service (</a:t>
                      </a:r>
                      <a:r>
                        <a:rPr lang="en-US" sz="1400" dirty="0" err="1">
                          <a:effectLst/>
                        </a:rPr>
                        <a:t>DoS</a:t>
                      </a:r>
                      <a:r>
                        <a:rPr lang="en-US" sz="1400" dirty="0">
                          <a:effectLst/>
                        </a:rPr>
                        <a:t>) attacks.</a:t>
                      </a: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2804014955"/>
                  </a:ext>
                </a:extLst>
              </a:tr>
            </a:tbl>
          </a:graphicData>
        </a:graphic>
      </p:graphicFrame>
      <p:sp>
        <p:nvSpPr>
          <p:cNvPr id="9" name="矩形 8"/>
          <p:cNvSpPr/>
          <p:nvPr/>
        </p:nvSpPr>
        <p:spPr>
          <a:xfrm>
            <a:off x="95043" y="1293659"/>
            <a:ext cx="7131051" cy="1477328"/>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可能會執行網路服務阻斷 </a:t>
            </a:r>
            <a:r>
              <a:rPr lang="en-US" altLang="zh-TW" dirty="0"/>
              <a:t>(</a:t>
            </a:r>
            <a:r>
              <a:rPr lang="en-US" altLang="zh-TW" dirty="0" err="1"/>
              <a:t>DoS</a:t>
            </a:r>
            <a:r>
              <a:rPr lang="en-US" altLang="zh-TW" dirty="0"/>
              <a:t>) </a:t>
            </a:r>
            <a:r>
              <a:rPr lang="zh-TW" altLang="en-US" dirty="0"/>
              <a:t>攻擊，以降低或阻止目標資源的可用性</a:t>
            </a:r>
            <a:r>
              <a:rPr lang="en-US" altLang="zh-TW" dirty="0"/>
              <a:t>(availability)</a:t>
            </a:r>
            <a:r>
              <a:rPr lang="zh-TW" altLang="en-US" dirty="0"/>
              <a:t>。</a:t>
            </a:r>
            <a:endParaRPr lang="en-US" altLang="zh-TW" dirty="0"/>
          </a:p>
          <a:p>
            <a:pPr marL="285750" indent="-285750">
              <a:buFont typeface="Wingdings" panose="05000000000000000000" pitchFamily="2" charset="2"/>
              <a:buChar char="n"/>
            </a:pPr>
            <a:r>
              <a:rPr lang="zh-TW" altLang="en-US" dirty="0"/>
              <a:t>網路 </a:t>
            </a:r>
            <a:r>
              <a:rPr lang="en-US" altLang="zh-TW" dirty="0" err="1"/>
              <a:t>DoS</a:t>
            </a:r>
            <a:r>
              <a:rPr lang="en-US" altLang="zh-TW" dirty="0"/>
              <a:t> </a:t>
            </a:r>
            <a:r>
              <a:rPr lang="zh-TW" altLang="en-US" dirty="0"/>
              <a:t>可以通過耗盡服務所依賴的網路帶寬來執行。</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目的 </a:t>
            </a:r>
            <a:r>
              <a:rPr lang="en-US" altLang="zh-TW" dirty="0"/>
              <a:t>==</a:t>
            </a:r>
            <a:r>
              <a:rPr lang="zh-TW" altLang="en-US" dirty="0"/>
              <a:t> </a:t>
            </a:r>
            <a:r>
              <a:rPr lang="en-US" altLang="zh-TW" dirty="0"/>
              <a:t>&gt;</a:t>
            </a:r>
            <a:r>
              <a:rPr lang="zh-TW" altLang="en-US" dirty="0"/>
              <a:t>出於政治目的和支持其他惡意活動</a:t>
            </a:r>
            <a:r>
              <a:rPr lang="en-US" altLang="zh-TW" dirty="0"/>
              <a:t>(</a:t>
            </a:r>
            <a:r>
              <a:rPr lang="zh-TW" altLang="en-US" dirty="0"/>
              <a:t>包括分散注意力、黑客行動主義和勒索</a:t>
            </a:r>
            <a:r>
              <a:rPr lang="en-US" altLang="zh-TW" dirty="0"/>
              <a:t>)</a:t>
            </a:r>
            <a:r>
              <a:rPr lang="zh-TW" altLang="en-US" dirty="0"/>
              <a:t>而進行網路 </a:t>
            </a:r>
            <a:r>
              <a:rPr lang="en-US" altLang="zh-TW" dirty="0" err="1"/>
              <a:t>DoS</a:t>
            </a:r>
            <a:r>
              <a:rPr lang="en-US" altLang="zh-TW" dirty="0"/>
              <a:t> </a:t>
            </a:r>
            <a:r>
              <a:rPr lang="zh-TW" altLang="en-US" dirty="0"/>
              <a:t>攻擊。</a:t>
            </a:r>
            <a:endParaRPr lang="en-US" altLang="zh-TW" dirty="0"/>
          </a:p>
        </p:txBody>
      </p:sp>
      <p:sp>
        <p:nvSpPr>
          <p:cNvPr id="10" name="矩形 9"/>
          <p:cNvSpPr/>
          <p:nvPr/>
        </p:nvSpPr>
        <p:spPr>
          <a:xfrm>
            <a:off x="95043" y="2985324"/>
            <a:ext cx="11309351" cy="1200329"/>
          </a:xfrm>
          <a:prstGeom prst="rect">
            <a:avLst/>
          </a:prstGeom>
        </p:spPr>
        <p:txBody>
          <a:bodyPr wrap="square">
            <a:spAutoFit/>
          </a:bodyPr>
          <a:lstStyle/>
          <a:p>
            <a:pPr marL="285750" indent="-285750">
              <a:buFont typeface="Wingdings" panose="05000000000000000000" pitchFamily="2" charset="2"/>
              <a:buChar char="n"/>
            </a:pPr>
            <a:r>
              <a:rPr lang="zh-TW" altLang="en-US" dirty="0"/>
              <a:t>分佈式 </a:t>
            </a:r>
            <a:r>
              <a:rPr lang="en-US" altLang="zh-TW" dirty="0" err="1"/>
              <a:t>DoS</a:t>
            </a:r>
            <a:r>
              <a:rPr lang="en-US" altLang="zh-TW" dirty="0"/>
              <a:t> (</a:t>
            </a:r>
            <a:r>
              <a:rPr lang="en-US" altLang="zh-TW" dirty="0" err="1"/>
              <a:t>DDoS</a:t>
            </a:r>
            <a:r>
              <a:rPr lang="en-US" altLang="zh-TW" dirty="0"/>
              <a:t>) A distributed denial of service (</a:t>
            </a:r>
            <a:r>
              <a:rPr lang="en-US" altLang="zh-TW" dirty="0" err="1"/>
              <a:t>DDoS</a:t>
            </a:r>
            <a:r>
              <a:rPr lang="en-US" altLang="zh-TW" dirty="0"/>
              <a:t>) attack is launched from numerous compromised devices, often distributed globally in what is referred to as a botnet</a:t>
            </a:r>
          </a:p>
          <a:p>
            <a:pPr marL="285750" indent="-285750">
              <a:buFont typeface="Wingdings" panose="05000000000000000000" pitchFamily="2" charset="2"/>
              <a:buChar char="n"/>
            </a:pPr>
            <a:r>
              <a:rPr lang="zh-TW" altLang="en-US" dirty="0"/>
              <a:t>執行網路 </a:t>
            </a:r>
            <a:r>
              <a:rPr lang="en-US" altLang="zh-TW" dirty="0" err="1"/>
              <a:t>DoS</a:t>
            </a:r>
            <a:r>
              <a:rPr lang="en-US" altLang="zh-TW" dirty="0"/>
              <a:t> </a:t>
            </a:r>
            <a:r>
              <a:rPr lang="zh-TW" altLang="en-US" dirty="0"/>
              <a:t>攻擊的幾個方面適用於多種方法，包括 </a:t>
            </a:r>
            <a:r>
              <a:rPr lang="en-US" altLang="zh-TW" dirty="0"/>
              <a:t>IP </a:t>
            </a:r>
            <a:r>
              <a:rPr lang="zh-TW" altLang="en-US" dirty="0"/>
              <a:t>地址欺騙和殭屍網路</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可能會使用攻擊系統的原始 </a:t>
            </a:r>
            <a:r>
              <a:rPr lang="en-US" altLang="zh-TW" dirty="0"/>
              <a:t>IP </a:t>
            </a:r>
            <a:r>
              <a:rPr lang="zh-TW" altLang="en-US" dirty="0"/>
              <a:t>地址，或偽造源 </a:t>
            </a:r>
            <a:r>
              <a:rPr lang="en-US" altLang="zh-TW" dirty="0"/>
              <a:t>IP </a:t>
            </a:r>
            <a:r>
              <a:rPr lang="zh-TW" altLang="en-US" dirty="0"/>
              <a:t>地址，使攻擊流量更難追溯到攻擊系統</a:t>
            </a:r>
          </a:p>
        </p:txBody>
      </p:sp>
    </p:spTree>
    <p:extLst>
      <p:ext uri="{BB962C8B-B14F-4D97-AF65-F5344CB8AC3E}">
        <p14:creationId xmlns:p14="http://schemas.microsoft.com/office/powerpoint/2010/main" val="23805082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3944" y="780204"/>
            <a:ext cx="2291012" cy="369332"/>
          </a:xfrm>
          <a:prstGeom prst="rect">
            <a:avLst/>
          </a:prstGeom>
        </p:spPr>
        <p:txBody>
          <a:bodyPr wrap="none">
            <a:spAutoFit/>
          </a:bodyPr>
          <a:lstStyle/>
          <a:p>
            <a:r>
              <a:rPr lang="en-US" altLang="zh-TW" dirty="0">
                <a:solidFill>
                  <a:srgbClr val="39434C"/>
                </a:solidFill>
                <a:latin typeface="Roboto-Light"/>
              </a:rPr>
              <a:t>Mitigations</a:t>
            </a:r>
            <a:r>
              <a:rPr lang="zh-TW" altLang="en-US" dirty="0">
                <a:solidFill>
                  <a:srgbClr val="39434C"/>
                </a:solidFill>
                <a:latin typeface="Roboto-Light"/>
              </a:rPr>
              <a:t> </a:t>
            </a:r>
            <a:r>
              <a:rPr lang="zh-TW" altLang="en-US" dirty="0"/>
              <a:t>緩解措施</a:t>
            </a:r>
            <a:endParaRPr lang="zh-TW" altLang="en-US" b="1" dirty="0">
              <a:effectLst>
                <a:outerShdw blurRad="38100" dist="38100" dir="2700000" algn="tl">
                  <a:srgbClr val="000000">
                    <a:alpha val="43137"/>
                  </a:srgbClr>
                </a:outerShdw>
              </a:effectLst>
            </a:endParaRPr>
          </a:p>
        </p:txBody>
      </p:sp>
      <p:sp>
        <p:nvSpPr>
          <p:cNvPr id="3" name="矩形 2"/>
          <p:cNvSpPr/>
          <p:nvPr/>
        </p:nvSpPr>
        <p:spPr>
          <a:xfrm>
            <a:off x="306980" y="3565215"/>
            <a:ext cx="1622560" cy="369332"/>
          </a:xfrm>
          <a:prstGeom prst="rect">
            <a:avLst/>
          </a:prstGeom>
        </p:spPr>
        <p:txBody>
          <a:bodyPr wrap="none">
            <a:spAutoFit/>
          </a:bodyPr>
          <a:lstStyle/>
          <a:p>
            <a:r>
              <a:rPr lang="en-US" altLang="zh-TW" b="1" dirty="0">
                <a:solidFill>
                  <a:srgbClr val="39434C"/>
                </a:solidFill>
                <a:effectLst>
                  <a:outerShdw blurRad="38100" dist="38100" dir="2700000" algn="tl">
                    <a:srgbClr val="000000">
                      <a:alpha val="43137"/>
                    </a:srgbClr>
                  </a:outerShdw>
                </a:effectLst>
                <a:latin typeface="Roboto-Light"/>
              </a:rPr>
              <a:t>Detection</a:t>
            </a:r>
            <a:r>
              <a:rPr lang="zh-TW" altLang="en-US" b="1" dirty="0">
                <a:solidFill>
                  <a:srgbClr val="39434C"/>
                </a:solidFill>
                <a:effectLst>
                  <a:outerShdw blurRad="38100" dist="38100" dir="2700000" algn="tl">
                    <a:srgbClr val="000000">
                      <a:alpha val="43137"/>
                    </a:srgbClr>
                  </a:outerShdw>
                </a:effectLst>
                <a:latin typeface="Roboto-Light"/>
              </a:rPr>
              <a:t>偵測</a:t>
            </a:r>
            <a:endParaRPr lang="en-US" altLang="zh-TW" b="1" dirty="0">
              <a:solidFill>
                <a:srgbClr val="39434C"/>
              </a:solidFill>
              <a:effectLst>
                <a:outerShdw blurRad="38100" dist="38100" dir="2700000" algn="tl">
                  <a:srgbClr val="000000">
                    <a:alpha val="43137"/>
                  </a:srgbClr>
                </a:outerShdw>
              </a:effectLst>
              <a:latin typeface="Roboto-Light"/>
            </a:endParaRPr>
          </a:p>
        </p:txBody>
      </p:sp>
      <p:graphicFrame>
        <p:nvGraphicFramePr>
          <p:cNvPr id="4" name="表格 3"/>
          <p:cNvGraphicFramePr>
            <a:graphicFrameLocks noGrp="1"/>
          </p:cNvGraphicFramePr>
          <p:nvPr/>
        </p:nvGraphicFramePr>
        <p:xfrm>
          <a:off x="470920" y="1339788"/>
          <a:ext cx="11359130" cy="2117799"/>
        </p:xfrm>
        <a:graphic>
          <a:graphicData uri="http://schemas.openxmlformats.org/drawingml/2006/table">
            <a:tbl>
              <a:tblPr/>
              <a:tblGrid>
                <a:gridCol w="685102">
                  <a:extLst>
                    <a:ext uri="{9D8B030D-6E8A-4147-A177-3AD203B41FA5}">
                      <a16:colId xmlns:a16="http://schemas.microsoft.com/office/drawing/2014/main" val="153145133"/>
                    </a:ext>
                  </a:extLst>
                </a:gridCol>
                <a:gridCol w="1618928">
                  <a:extLst>
                    <a:ext uri="{9D8B030D-6E8A-4147-A177-3AD203B41FA5}">
                      <a16:colId xmlns:a16="http://schemas.microsoft.com/office/drawing/2014/main" val="3967942528"/>
                    </a:ext>
                  </a:extLst>
                </a:gridCol>
                <a:gridCol w="9055100">
                  <a:extLst>
                    <a:ext uri="{9D8B030D-6E8A-4147-A177-3AD203B41FA5}">
                      <a16:colId xmlns:a16="http://schemas.microsoft.com/office/drawing/2014/main" val="1574814920"/>
                    </a:ext>
                  </a:extLst>
                </a:gridCol>
              </a:tblGrid>
              <a:tr h="267775">
                <a:tc>
                  <a:txBody>
                    <a:bodyPr/>
                    <a:lstStyle/>
                    <a:p>
                      <a:pPr algn="l" fontAlgn="b"/>
                      <a:r>
                        <a:rPr lang="en-US" sz="1300" dirty="0">
                          <a:effectLst/>
                        </a:rPr>
                        <a:t>ID</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Mitigation</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Description</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3017344065"/>
                  </a:ext>
                </a:extLst>
              </a:tr>
              <a:tr h="1713487">
                <a:tc>
                  <a:txBody>
                    <a:bodyPr/>
                    <a:lstStyle/>
                    <a:p>
                      <a:pPr fontAlgn="t"/>
                      <a:r>
                        <a:rPr lang="en-US" sz="1300" u="none" strike="noStrike">
                          <a:solidFill>
                            <a:srgbClr val="4F7CAC"/>
                          </a:solidFill>
                          <a:effectLst/>
                          <a:hlinkClick r:id="rId2"/>
                        </a:rPr>
                        <a:t>M1037</a:t>
                      </a:r>
                      <a:endParaRPr lang="en-US" sz="1300">
                        <a:effectLst/>
                      </a:endParaRP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300" u="none" strike="noStrike">
                          <a:solidFill>
                            <a:srgbClr val="4F7CAC"/>
                          </a:solidFill>
                          <a:effectLst/>
                          <a:hlinkClick r:id="rId2"/>
                        </a:rPr>
                        <a:t>Filter Network Traffic</a:t>
                      </a:r>
                      <a:endParaRPr lang="en-US" sz="1300">
                        <a:effectLst/>
                      </a:endParaRP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300" dirty="0">
                          <a:effectLst/>
                        </a:rPr>
                        <a:t>When flood volumes exceed the capacity of the network connection being targeted, it is typically necessary to intercept the incoming traffic upstream to filter out the attack traffic from the legitimate traffic. Such defenses can be provided by the hosting Internet Service Provider (ISP) or by a 3rd party such as a Content Delivery Network (CDN) or providers specializing in </a:t>
                      </a:r>
                      <a:r>
                        <a:rPr lang="en-US" sz="1300" dirty="0" err="1">
                          <a:effectLst/>
                        </a:rPr>
                        <a:t>DoS</a:t>
                      </a:r>
                      <a:r>
                        <a:rPr lang="en-US" sz="1300" dirty="0">
                          <a:effectLst/>
                        </a:rPr>
                        <a:t> mitigations.</a:t>
                      </a:r>
                    </a:p>
                    <a:p>
                      <a:pPr fontAlgn="t"/>
                      <a:r>
                        <a:rPr lang="en-US" sz="1300" dirty="0">
                          <a:effectLst/>
                        </a:rPr>
                        <a:t>Depending on flood volume, on-premises filtering may be possible by blocking source addresses sourcing the attack, blocking ports that are being targeted, or blocking protocols being used for transport.</a:t>
                      </a:r>
                    </a:p>
                    <a:p>
                      <a:pPr fontAlgn="t"/>
                      <a:r>
                        <a:rPr lang="en-US" sz="1300" dirty="0">
                          <a:effectLst/>
                        </a:rPr>
                        <a:t>As immediate response may require rapid engagement of 3rd parties, analyze the risk associated to critical resources being affected by Network </a:t>
                      </a:r>
                      <a:r>
                        <a:rPr lang="en-US" sz="1300" dirty="0" err="1">
                          <a:effectLst/>
                        </a:rPr>
                        <a:t>DoS</a:t>
                      </a:r>
                      <a:r>
                        <a:rPr lang="en-US" sz="1300" dirty="0">
                          <a:effectLst/>
                        </a:rPr>
                        <a:t> attacks and create a disaster recovery plan/business continuity plan to respond to incidents.</a:t>
                      </a: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211953291"/>
                  </a:ext>
                </a:extLst>
              </a:tr>
            </a:tbl>
          </a:graphicData>
        </a:graphic>
      </p:graphicFrame>
      <p:graphicFrame>
        <p:nvGraphicFramePr>
          <p:cNvPr id="5" name="表格 4"/>
          <p:cNvGraphicFramePr>
            <a:graphicFrameLocks noGrp="1"/>
          </p:cNvGraphicFramePr>
          <p:nvPr/>
        </p:nvGraphicFramePr>
        <p:xfrm>
          <a:off x="470920" y="4067897"/>
          <a:ext cx="11270230" cy="2394231"/>
        </p:xfrm>
        <a:graphic>
          <a:graphicData uri="http://schemas.openxmlformats.org/drawingml/2006/table">
            <a:tbl>
              <a:tblPr/>
              <a:tblGrid>
                <a:gridCol w="1075335">
                  <a:extLst>
                    <a:ext uri="{9D8B030D-6E8A-4147-A177-3AD203B41FA5}">
                      <a16:colId xmlns:a16="http://schemas.microsoft.com/office/drawing/2014/main" val="1652695248"/>
                    </a:ext>
                  </a:extLst>
                </a:gridCol>
                <a:gridCol w="1593353">
                  <a:extLst>
                    <a:ext uri="{9D8B030D-6E8A-4147-A177-3AD203B41FA5}">
                      <a16:colId xmlns:a16="http://schemas.microsoft.com/office/drawing/2014/main" val="2505954815"/>
                    </a:ext>
                  </a:extLst>
                </a:gridCol>
                <a:gridCol w="1815796">
                  <a:extLst>
                    <a:ext uri="{9D8B030D-6E8A-4147-A177-3AD203B41FA5}">
                      <a16:colId xmlns:a16="http://schemas.microsoft.com/office/drawing/2014/main" val="2954214644"/>
                    </a:ext>
                  </a:extLst>
                </a:gridCol>
                <a:gridCol w="6785746">
                  <a:extLst>
                    <a:ext uri="{9D8B030D-6E8A-4147-A177-3AD203B41FA5}">
                      <a16:colId xmlns:a16="http://schemas.microsoft.com/office/drawing/2014/main" val="1204995293"/>
                    </a:ext>
                  </a:extLst>
                </a:gridCol>
              </a:tblGrid>
              <a:tr h="255335">
                <a:tc>
                  <a:txBody>
                    <a:bodyPr/>
                    <a:lstStyle/>
                    <a:p>
                      <a:pPr algn="l" fontAlgn="b"/>
                      <a:r>
                        <a:rPr lang="en-US" sz="1300" dirty="0">
                          <a:effectLst/>
                        </a:rPr>
                        <a:t>ID</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Data Source</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Data Component</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Detects</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1698116178"/>
                  </a:ext>
                </a:extLst>
              </a:tr>
              <a:tr h="786077">
                <a:tc>
                  <a:txBody>
                    <a:bodyPr/>
                    <a:lstStyle/>
                    <a:p>
                      <a:pPr fontAlgn="t"/>
                      <a:r>
                        <a:rPr lang="en-US" sz="1300" u="none" strike="noStrike">
                          <a:solidFill>
                            <a:srgbClr val="4F7CAC"/>
                          </a:solidFill>
                          <a:effectLst/>
                          <a:hlinkClick r:id="rId3"/>
                        </a:rPr>
                        <a:t>DS0029</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u="none" strike="noStrike">
                          <a:solidFill>
                            <a:srgbClr val="4F7CAC"/>
                          </a:solidFill>
                          <a:effectLst/>
                          <a:hlinkClick r:id="rId3"/>
                        </a:rPr>
                        <a:t>Network Traffic</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u="none" strike="noStrike">
                          <a:solidFill>
                            <a:srgbClr val="4F7CAC"/>
                          </a:solidFill>
                          <a:effectLst/>
                          <a:hlinkClick r:id="rId4"/>
                        </a:rPr>
                        <a:t>Network Traffic Flow</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dirty="0">
                          <a:effectLst/>
                        </a:rPr>
                        <a:t>Monitor network data for uncommon data flows. Processes utilizing the network that do not normally have network communication or have never been seen before are suspicious.</a:t>
                      </a: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12207797"/>
                  </a:ext>
                </a:extLst>
              </a:tr>
              <a:tr h="1346200">
                <a:tc>
                  <a:txBody>
                    <a:bodyPr/>
                    <a:lstStyle/>
                    <a:p>
                      <a:pPr fontAlgn="t"/>
                      <a:r>
                        <a:rPr lang="en-US" sz="1300" u="none" strike="noStrike">
                          <a:solidFill>
                            <a:srgbClr val="4F7CAC"/>
                          </a:solidFill>
                          <a:effectLst/>
                          <a:hlinkClick r:id="rId5"/>
                        </a:rPr>
                        <a:t>DS0013</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a:noFill/>
                    </a:lnB>
                    <a:solidFill>
                      <a:srgbClr val="FFFFFF"/>
                    </a:solidFill>
                  </a:tcPr>
                </a:tc>
                <a:tc>
                  <a:txBody>
                    <a:bodyPr/>
                    <a:lstStyle/>
                    <a:p>
                      <a:pPr fontAlgn="t"/>
                      <a:r>
                        <a:rPr lang="en-US" sz="1300" u="none" strike="noStrike">
                          <a:solidFill>
                            <a:srgbClr val="4F7CAC"/>
                          </a:solidFill>
                          <a:effectLst/>
                          <a:hlinkClick r:id="rId5"/>
                        </a:rPr>
                        <a:t>Sensor Health</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a:noFill/>
                    </a:lnB>
                    <a:solidFill>
                      <a:srgbClr val="FFFFFF"/>
                    </a:solidFill>
                  </a:tcPr>
                </a:tc>
                <a:tc>
                  <a:txBody>
                    <a:bodyPr/>
                    <a:lstStyle/>
                    <a:p>
                      <a:pPr fontAlgn="t"/>
                      <a:r>
                        <a:rPr lang="en-US" sz="1300" u="none" strike="noStrike">
                          <a:solidFill>
                            <a:srgbClr val="4F7CAC"/>
                          </a:solidFill>
                          <a:effectLst/>
                          <a:hlinkClick r:id="rId6"/>
                        </a:rPr>
                        <a:t>Host Status</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dirty="0">
                          <a:effectLst/>
                        </a:rPr>
                        <a:t>Detection of Network </a:t>
                      </a:r>
                      <a:r>
                        <a:rPr lang="en-US" sz="1300" dirty="0" err="1">
                          <a:effectLst/>
                        </a:rPr>
                        <a:t>DoS</a:t>
                      </a:r>
                      <a:r>
                        <a:rPr lang="en-US" sz="1300" dirty="0">
                          <a:effectLst/>
                        </a:rPr>
                        <a:t> can sometimes be achieved before the traffic volume is sufficient to cause impact to the availability of the service, but such response time typically requires very aggressive monitoring and responsiveness or services provided by an upstream network service provider. Monitor for logging, messaging, and other artifacts highlighting the health of host sensors (ex: metrics, errors, and/or exceptions from logging applications)</a:t>
                      </a: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988530831"/>
                  </a:ext>
                </a:extLst>
              </a:tr>
            </a:tbl>
          </a:graphicData>
        </a:graphic>
      </p:graphicFrame>
      <p:sp>
        <p:nvSpPr>
          <p:cNvPr id="6" name="投影片編號版面配置區 5"/>
          <p:cNvSpPr>
            <a:spLocks noGrp="1"/>
          </p:cNvSpPr>
          <p:nvPr>
            <p:ph type="sldNum" sz="quarter" idx="12"/>
          </p:nvPr>
        </p:nvSpPr>
        <p:spPr/>
        <p:txBody>
          <a:bodyPr/>
          <a:lstStyle/>
          <a:p>
            <a:fld id="{D16C3A51-89D0-4E4D-AA61-5A30A561532A}" type="slidenum">
              <a:rPr lang="zh-TW" altLang="en-US" smtClean="0"/>
              <a:t>36</a:t>
            </a:fld>
            <a:endParaRPr lang="zh-TW" altLang="en-US"/>
          </a:p>
        </p:txBody>
      </p:sp>
    </p:spTree>
    <p:extLst>
      <p:ext uri="{BB962C8B-B14F-4D97-AF65-F5344CB8AC3E}">
        <p14:creationId xmlns:p14="http://schemas.microsoft.com/office/powerpoint/2010/main" val="23495217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377654" y="365125"/>
            <a:ext cx="11517434" cy="6320848"/>
          </a:xfrm>
          <a:prstGeom prst="rect">
            <a:avLst/>
          </a:prstGeom>
        </p:spPr>
      </p:pic>
      <p:sp>
        <p:nvSpPr>
          <p:cNvPr id="3" name="投影片編號版面配置區 2">
            <a:extLst>
              <a:ext uri="{FF2B5EF4-FFF2-40B4-BE49-F238E27FC236}">
                <a16:creationId xmlns:a16="http://schemas.microsoft.com/office/drawing/2014/main" id="{F2FDA364-F182-4DDB-BF1B-AA77918B7716}"/>
              </a:ext>
            </a:extLst>
          </p:cNvPr>
          <p:cNvSpPr>
            <a:spLocks noGrp="1"/>
          </p:cNvSpPr>
          <p:nvPr>
            <p:ph type="sldNum" sz="quarter" idx="12"/>
          </p:nvPr>
        </p:nvSpPr>
        <p:spPr/>
        <p:txBody>
          <a:bodyPr/>
          <a:lstStyle/>
          <a:p>
            <a:fld id="{7F744221-BDCB-440C-89EF-463871313D3B}" type="slidenum">
              <a:rPr lang="zh-TW" altLang="en-US" smtClean="0"/>
              <a:t>37</a:t>
            </a:fld>
            <a:endParaRPr lang="zh-TW" altLang="en-US"/>
          </a:p>
        </p:txBody>
      </p:sp>
    </p:spTree>
    <p:extLst>
      <p:ext uri="{BB962C8B-B14F-4D97-AF65-F5344CB8AC3E}">
        <p14:creationId xmlns:p14="http://schemas.microsoft.com/office/powerpoint/2010/main" val="19882547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303140" y="448886"/>
            <a:ext cx="11585720" cy="6234545"/>
          </a:xfrm>
          <a:prstGeom prst="rect">
            <a:avLst/>
          </a:prstGeom>
        </p:spPr>
      </p:pic>
      <p:sp>
        <p:nvSpPr>
          <p:cNvPr id="3" name="投影片編號版面配置區 2">
            <a:extLst>
              <a:ext uri="{FF2B5EF4-FFF2-40B4-BE49-F238E27FC236}">
                <a16:creationId xmlns:a16="http://schemas.microsoft.com/office/drawing/2014/main" id="{D5559CA3-59AB-4618-B91C-AFEF154A3B8B}"/>
              </a:ext>
            </a:extLst>
          </p:cNvPr>
          <p:cNvSpPr>
            <a:spLocks noGrp="1"/>
          </p:cNvSpPr>
          <p:nvPr>
            <p:ph type="sldNum" sz="quarter" idx="12"/>
          </p:nvPr>
        </p:nvSpPr>
        <p:spPr/>
        <p:txBody>
          <a:bodyPr/>
          <a:lstStyle/>
          <a:p>
            <a:fld id="{7F744221-BDCB-440C-89EF-463871313D3B}" type="slidenum">
              <a:rPr lang="zh-TW" altLang="en-US" smtClean="0"/>
              <a:t>38</a:t>
            </a:fld>
            <a:endParaRPr lang="zh-TW" altLang="en-US"/>
          </a:p>
        </p:txBody>
      </p:sp>
    </p:spTree>
    <p:extLst>
      <p:ext uri="{BB962C8B-B14F-4D97-AF65-F5344CB8AC3E}">
        <p14:creationId xmlns:p14="http://schemas.microsoft.com/office/powerpoint/2010/main" val="34726325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838200" y="1825625"/>
          <a:ext cx="11543037" cy="3672233"/>
        </p:xfrm>
        <a:graphic>
          <a:graphicData uri="http://schemas.openxmlformats.org/drawingml/2006/table">
            <a:tbl>
              <a:tblPr firstRow="1" bandRow="1">
                <a:tableStyleId>{5C22544A-7EE6-4342-B048-85BDC9FD1C3A}</a:tableStyleId>
              </a:tblPr>
              <a:tblGrid>
                <a:gridCol w="493735">
                  <a:extLst>
                    <a:ext uri="{9D8B030D-6E8A-4147-A177-3AD203B41FA5}">
                      <a16:colId xmlns:a16="http://schemas.microsoft.com/office/drawing/2014/main" val="1354821105"/>
                    </a:ext>
                  </a:extLst>
                </a:gridCol>
                <a:gridCol w="521677">
                  <a:extLst>
                    <a:ext uri="{9D8B030D-6E8A-4147-A177-3AD203B41FA5}">
                      <a16:colId xmlns:a16="http://schemas.microsoft.com/office/drawing/2014/main" val="1998710198"/>
                    </a:ext>
                  </a:extLst>
                </a:gridCol>
                <a:gridCol w="10527625">
                  <a:extLst>
                    <a:ext uri="{9D8B030D-6E8A-4147-A177-3AD203B41FA5}">
                      <a16:colId xmlns:a16="http://schemas.microsoft.com/office/drawing/2014/main" val="2685551805"/>
                    </a:ext>
                  </a:extLst>
                </a:gridCol>
              </a:tblGrid>
              <a:tr h="1660553">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1.</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在</a:t>
                      </a:r>
                      <a:r>
                        <a:rPr lang="en-US" altLang="zh-TW" b="1" dirty="0">
                          <a:solidFill>
                            <a:schemeClr val="tx1"/>
                          </a:solidFill>
                          <a:effectLst>
                            <a:outerShdw blurRad="38100" dist="38100" dir="2700000" algn="tl">
                              <a:srgbClr val="000000">
                                <a:alpha val="43137"/>
                              </a:srgbClr>
                            </a:outerShdw>
                          </a:effectLst>
                        </a:rPr>
                        <a:t>Cyber Kill Chain </a:t>
                      </a:r>
                      <a:r>
                        <a:rPr lang="zh-TW" altLang="en-US" b="1" dirty="0">
                          <a:solidFill>
                            <a:schemeClr val="tx1"/>
                          </a:solidFill>
                          <a:effectLst>
                            <a:outerShdw blurRad="38100" dist="38100" dir="2700000" algn="tl">
                              <a:srgbClr val="000000">
                                <a:alpha val="43137"/>
                              </a:srgbClr>
                            </a:outerShdw>
                          </a:effectLst>
                        </a:rPr>
                        <a:t>模型中，</a:t>
                      </a:r>
                      <a:r>
                        <a:rPr lang="en-US" altLang="zh-TW" b="1" dirty="0">
                          <a:solidFill>
                            <a:schemeClr val="tx1"/>
                          </a:solidFill>
                          <a:effectLst>
                            <a:outerShdw blurRad="38100" dist="38100" dir="2700000" algn="tl">
                              <a:srgbClr val="000000">
                                <a:alpha val="43137"/>
                              </a:srgbClr>
                            </a:outerShdw>
                          </a:effectLst>
                        </a:rPr>
                        <a:t>Delivery </a:t>
                      </a:r>
                      <a:r>
                        <a:rPr lang="zh-TW" altLang="en-US" b="1" dirty="0">
                          <a:solidFill>
                            <a:schemeClr val="tx1"/>
                          </a:solidFill>
                          <a:effectLst>
                            <a:outerShdw blurRad="38100" dist="38100" dir="2700000" algn="tl">
                              <a:srgbClr val="000000">
                                <a:alpha val="43137"/>
                              </a:srgbClr>
                            </a:outerShdw>
                          </a:effectLst>
                        </a:rPr>
                        <a:t>階段通常包括下列何項攻擊手法？</a:t>
                      </a:r>
                    </a:p>
                    <a:p>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惡意軟體安裝</a:t>
                      </a:r>
                    </a:p>
                    <a:p>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網站水坑攻擊</a:t>
                      </a:r>
                      <a:endParaRPr lang="en-US" altLang="zh-TW" b="1" dirty="0">
                        <a:solidFill>
                          <a:schemeClr val="tx1"/>
                        </a:solidFill>
                        <a:effectLst>
                          <a:outerShdw blurRad="38100" dist="38100" dir="2700000" algn="tl">
                            <a:srgbClr val="000000">
                              <a:alpha val="43137"/>
                            </a:srgbClr>
                          </a:outerShdw>
                        </a:effectLst>
                      </a:endParaRPr>
                    </a:p>
                    <a:p>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(C)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電子郵件附件或內文</a:t>
                      </a:r>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URL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連結</a:t>
                      </a:r>
                    </a:p>
                    <a:p>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(D)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帳號密碼填充攻擊</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9619745"/>
                  </a:ext>
                </a:extLst>
              </a:tr>
              <a:tr h="1550389">
                <a:tc>
                  <a:txBody>
                    <a:bodyPr/>
                    <a:lstStyle/>
                    <a:p>
                      <a:pPr marL="0" indent="0">
                        <a:buNone/>
                      </a:pPr>
                      <a:r>
                        <a:rPr lang="en-US" altLang="zh-TW" b="1">
                          <a:solidFill>
                            <a:schemeClr val="tx1"/>
                          </a:solidFill>
                          <a:effectLst>
                            <a:outerShdw blurRad="38100" dist="38100" dir="2700000" algn="tl">
                              <a:srgbClr val="000000">
                                <a:alpha val="43137"/>
                              </a:srgbClr>
                            </a:outerShdw>
                          </a:effectLst>
                        </a:rPr>
                        <a:t>abc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2.</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中的瀏覽器會話劫持（</a:t>
                      </a:r>
                      <a:r>
                        <a:rPr lang="en-US" altLang="zh-TW" b="1" dirty="0">
                          <a:solidFill>
                            <a:schemeClr val="tx1"/>
                          </a:solidFill>
                          <a:effectLst>
                            <a:outerShdw blurRad="38100" dist="38100" dir="2700000" algn="tl">
                              <a:srgbClr val="000000">
                                <a:alpha val="43137"/>
                              </a:srgbClr>
                            </a:outerShdw>
                          </a:effectLst>
                        </a:rPr>
                        <a:t>Browser </a:t>
                      </a:r>
                      <a:r>
                        <a:rPr lang="en-US" altLang="zh-TW" b="1" dirty="0" err="1">
                          <a:solidFill>
                            <a:schemeClr val="tx1"/>
                          </a:solidFill>
                          <a:effectLst>
                            <a:outerShdw blurRad="38100" dist="38100" dir="2700000" algn="tl">
                              <a:srgbClr val="000000">
                                <a:alpha val="43137"/>
                              </a:srgbClr>
                            </a:outerShdw>
                          </a:effectLst>
                        </a:rPr>
                        <a:t>SessionHijacking</a:t>
                      </a:r>
                      <a:r>
                        <a:rPr lang="zh-TW" altLang="en-US" b="1" dirty="0">
                          <a:solidFill>
                            <a:schemeClr val="tx1"/>
                          </a:solidFill>
                          <a:effectLst>
                            <a:outerShdw blurRad="38100" dist="38100" dir="2700000" algn="tl">
                              <a:srgbClr val="000000">
                                <a:alpha val="43137"/>
                              </a:srgbClr>
                            </a:outerShdw>
                          </a:effectLst>
                        </a:rPr>
                        <a:t>）技術，下列哪些正確？（複選）</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可透過資安認知訓練（</a:t>
                      </a:r>
                      <a:r>
                        <a:rPr lang="en-US" altLang="zh-TW" b="1" dirty="0">
                          <a:solidFill>
                            <a:schemeClr val="tx1"/>
                          </a:solidFill>
                          <a:effectLst>
                            <a:outerShdw blurRad="38100" dist="38100" dir="2700000" algn="tl">
                              <a:srgbClr val="000000">
                                <a:alpha val="43137"/>
                              </a:srgbClr>
                            </a:outerShdw>
                          </a:effectLst>
                        </a:rPr>
                        <a:t>Awareness Training</a:t>
                      </a:r>
                      <a:r>
                        <a:rPr lang="zh-TW" altLang="en-US" b="1" dirty="0">
                          <a:solidFill>
                            <a:schemeClr val="tx1"/>
                          </a:solidFill>
                          <a:effectLst>
                            <a:outerShdw blurRad="38100" dist="38100" dir="2700000" algn="tl">
                              <a:srgbClr val="000000">
                                <a:alpha val="43137"/>
                              </a:srgbClr>
                            </a:outerShdw>
                          </a:effectLst>
                        </a:rPr>
                        <a:t>）來緩解此技術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可分析登入會話（</a:t>
                      </a:r>
                      <a:r>
                        <a:rPr lang="en-US" altLang="zh-TW" b="1" dirty="0">
                          <a:solidFill>
                            <a:schemeClr val="tx1"/>
                          </a:solidFill>
                          <a:effectLst>
                            <a:outerShdw blurRad="38100" dist="38100" dir="2700000" algn="tl">
                              <a:srgbClr val="000000">
                                <a:alpha val="43137"/>
                              </a:srgbClr>
                            </a:outerShdw>
                          </a:effectLst>
                        </a:rPr>
                        <a:t>Logon Session</a:t>
                      </a:r>
                      <a:r>
                        <a:rPr lang="zh-TW" altLang="en-US" b="1" dirty="0">
                          <a:solidFill>
                            <a:schemeClr val="tx1"/>
                          </a:solidFill>
                          <a:effectLst>
                            <a:outerShdw blurRad="38100" dist="38100" dir="2700000" algn="tl">
                              <a:srgbClr val="000000">
                                <a:alpha val="43137"/>
                              </a:srgbClr>
                            </a:outerShdw>
                          </a:effectLst>
                        </a:rPr>
                        <a:t>）的產生狀態來偵測此技術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可透過使用者帳戶管理（</a:t>
                      </a:r>
                      <a:r>
                        <a:rPr lang="en-US" altLang="zh-TW" b="1" dirty="0">
                          <a:solidFill>
                            <a:schemeClr val="tx1"/>
                          </a:solidFill>
                          <a:effectLst>
                            <a:outerShdw blurRad="38100" dist="38100" dir="2700000" algn="tl">
                              <a:srgbClr val="000000">
                                <a:alpha val="43137"/>
                              </a:srgbClr>
                            </a:outerShdw>
                          </a:effectLst>
                        </a:rPr>
                        <a:t>User Account Management</a:t>
                      </a:r>
                      <a:r>
                        <a:rPr lang="zh-TW" altLang="en-US" b="1" dirty="0">
                          <a:solidFill>
                            <a:schemeClr val="tx1"/>
                          </a:solidFill>
                          <a:effectLst>
                            <a:outerShdw blurRad="38100" dist="38100" dir="2700000" algn="tl">
                              <a:srgbClr val="000000">
                                <a:alpha val="43137"/>
                              </a:srgbClr>
                            </a:outerShdw>
                          </a:effectLst>
                        </a:rPr>
                        <a:t>）來緩解此技術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僅能透過分析程序存取（</a:t>
                      </a:r>
                      <a:r>
                        <a:rPr lang="en-US" altLang="zh-TW" b="1" dirty="0">
                          <a:solidFill>
                            <a:schemeClr val="tx1"/>
                          </a:solidFill>
                          <a:effectLst>
                            <a:outerShdw blurRad="38100" dist="38100" dir="2700000" algn="tl">
                              <a:srgbClr val="000000">
                                <a:alpha val="43137"/>
                              </a:srgbClr>
                            </a:outerShdw>
                          </a:effectLst>
                        </a:rPr>
                        <a:t>Process Access</a:t>
                      </a:r>
                      <a:r>
                        <a:rPr lang="zh-TW" altLang="en-US" b="1" dirty="0">
                          <a:solidFill>
                            <a:schemeClr val="tx1"/>
                          </a:solidFill>
                          <a:effectLst>
                            <a:outerShdw blurRad="38100" dist="38100" dir="2700000" algn="tl">
                              <a:srgbClr val="000000">
                                <a:alpha val="43137"/>
                              </a:srgbClr>
                            </a:outerShdw>
                          </a:effectLst>
                        </a:rPr>
                        <a:t>）與程序修改（</a:t>
                      </a:r>
                      <a:r>
                        <a:rPr lang="en-US" altLang="zh-TW" b="1" dirty="0">
                          <a:solidFill>
                            <a:schemeClr val="tx1"/>
                          </a:solidFill>
                          <a:effectLst>
                            <a:outerShdw blurRad="38100" dist="38100" dir="2700000" algn="tl">
                              <a:srgbClr val="000000">
                                <a:alpha val="43137"/>
                              </a:srgbClr>
                            </a:outerShdw>
                          </a:effectLst>
                        </a:rPr>
                        <a:t>Process Modification</a:t>
                      </a:r>
                      <a:r>
                        <a:rPr lang="zh-TW" altLang="en-US" b="1" dirty="0">
                          <a:solidFill>
                            <a:schemeClr val="tx1"/>
                          </a:solidFill>
                          <a:effectLst>
                            <a:outerShdw blurRad="38100" dist="38100" dir="2700000" algn="tl">
                              <a:srgbClr val="000000">
                                <a:alpha val="43137"/>
                              </a:srgbClr>
                            </a:outerShdw>
                          </a:effectLst>
                        </a:rPr>
                        <a:t>）狀態來偵測此技術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1129812"/>
                  </a:ext>
                </a:extLst>
              </a:tr>
            </a:tbl>
          </a:graphicData>
        </a:graphic>
      </p:graphicFrame>
      <p:sp>
        <p:nvSpPr>
          <p:cNvPr id="3" name="投影片編號版面配置區 2">
            <a:extLst>
              <a:ext uri="{FF2B5EF4-FFF2-40B4-BE49-F238E27FC236}">
                <a16:creationId xmlns:a16="http://schemas.microsoft.com/office/drawing/2014/main" id="{128C3E37-CAFB-4398-93CF-FFF83B7782BA}"/>
              </a:ext>
            </a:extLst>
          </p:cNvPr>
          <p:cNvSpPr>
            <a:spLocks noGrp="1"/>
          </p:cNvSpPr>
          <p:nvPr>
            <p:ph type="sldNum" sz="quarter" idx="12"/>
          </p:nvPr>
        </p:nvSpPr>
        <p:spPr/>
        <p:txBody>
          <a:bodyPr/>
          <a:lstStyle/>
          <a:p>
            <a:fld id="{7F744221-BDCB-440C-89EF-463871313D3B}" type="slidenum">
              <a:rPr lang="zh-TW" altLang="en-US" smtClean="0"/>
              <a:t>39</a:t>
            </a:fld>
            <a:endParaRPr lang="zh-TW" altLang="en-US"/>
          </a:p>
        </p:txBody>
      </p:sp>
    </p:spTree>
    <p:extLst>
      <p:ext uri="{BB962C8B-B14F-4D97-AF65-F5344CB8AC3E}">
        <p14:creationId xmlns:p14="http://schemas.microsoft.com/office/powerpoint/2010/main" val="38338133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80955D-75BB-4C20-83B4-6938A2DB5099}"/>
              </a:ext>
            </a:extLst>
          </p:cNvPr>
          <p:cNvSpPr>
            <a:spLocks noGrp="1"/>
          </p:cNvSpPr>
          <p:nvPr>
            <p:ph type="title"/>
          </p:nvPr>
        </p:nvSpPr>
        <p:spPr>
          <a:xfrm>
            <a:off x="168897" y="136526"/>
            <a:ext cx="4409042" cy="546306"/>
          </a:xfrm>
        </p:spPr>
        <p:txBody>
          <a:bodyPr>
            <a:normAutofit/>
          </a:bodyPr>
          <a:lstStyle/>
          <a:p>
            <a:r>
              <a:rPr lang="en-US" altLang="zh-TW" sz="3200" b="1" dirty="0">
                <a:effectLst>
                  <a:outerShdw blurRad="38100" dist="38100" dir="2700000" algn="tl">
                    <a:srgbClr val="000000">
                      <a:alpha val="43137"/>
                    </a:srgbClr>
                  </a:outerShdw>
                </a:effectLst>
              </a:rPr>
              <a:t>Cyber Killing Chain</a:t>
            </a:r>
            <a:endParaRPr lang="zh-TW" altLang="en-US" sz="3200" b="1" dirty="0">
              <a:effectLst>
                <a:outerShdw blurRad="38100" dist="38100" dir="2700000" algn="tl">
                  <a:srgbClr val="000000">
                    <a:alpha val="43137"/>
                  </a:srgbClr>
                </a:outerShdw>
              </a:effectLst>
            </a:endParaRPr>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27091886"/>
              </p:ext>
            </p:extLst>
          </p:nvPr>
        </p:nvGraphicFramePr>
        <p:xfrm>
          <a:off x="4621194" y="1255584"/>
          <a:ext cx="7273467" cy="5638800"/>
        </p:xfrm>
        <a:graphic>
          <a:graphicData uri="http://schemas.openxmlformats.org/drawingml/2006/table">
            <a:tbl>
              <a:tblPr firstRow="1" bandRow="1">
                <a:tableStyleId>{5C22544A-7EE6-4342-B048-85BDC9FD1C3A}</a:tableStyleId>
              </a:tblPr>
              <a:tblGrid>
                <a:gridCol w="1787067">
                  <a:extLst>
                    <a:ext uri="{9D8B030D-6E8A-4147-A177-3AD203B41FA5}">
                      <a16:colId xmlns:a16="http://schemas.microsoft.com/office/drawing/2014/main" val="1371568623"/>
                    </a:ext>
                  </a:extLst>
                </a:gridCol>
                <a:gridCol w="5486400">
                  <a:extLst>
                    <a:ext uri="{9D8B030D-6E8A-4147-A177-3AD203B41FA5}">
                      <a16:colId xmlns:a16="http://schemas.microsoft.com/office/drawing/2014/main" val="3760210138"/>
                    </a:ext>
                  </a:extLst>
                </a:gridCol>
              </a:tblGrid>
              <a:tr h="172967">
                <a:tc gridSpan="2">
                  <a:txBody>
                    <a:bodyPr/>
                    <a:lstStyle/>
                    <a:p>
                      <a:r>
                        <a:rPr lang="zh-TW" altLang="en-US" sz="2000" dirty="0"/>
                        <a:t>網路攻擊鏈</a:t>
                      </a:r>
                      <a:r>
                        <a:rPr lang="en-US" altLang="zh-TW" sz="2000" dirty="0"/>
                        <a:t>(Cyber Kill Chain)</a:t>
                      </a:r>
                      <a:r>
                        <a:rPr lang="zh-TW" altLang="en-US" sz="2000" baseline="0" dirty="0"/>
                        <a:t> </a:t>
                      </a:r>
                      <a:r>
                        <a:rPr lang="en-US" altLang="zh-TW" sz="2000" dirty="0"/>
                        <a:t>7</a:t>
                      </a:r>
                      <a:r>
                        <a:rPr lang="zh-TW" altLang="en-US" sz="2000" dirty="0"/>
                        <a:t>個環節</a:t>
                      </a:r>
                    </a:p>
                  </a:txBody>
                  <a:tcPr>
                    <a:lnB w="12700" cap="flat" cmpd="sng" algn="ctr">
                      <a:solidFill>
                        <a:schemeClr val="tx1"/>
                      </a:solidFill>
                      <a:prstDash val="solid"/>
                      <a:round/>
                      <a:headEnd type="none" w="med" len="med"/>
                      <a:tailEnd type="none" w="med" len="med"/>
                    </a:lnB>
                  </a:tcPr>
                </a:tc>
                <a:tc hMerge="1">
                  <a:txBody>
                    <a:bodyPr/>
                    <a:lstStyle/>
                    <a:p>
                      <a:endParaRPr lang="zh-TW"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611118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1.</a:t>
                      </a:r>
                      <a:r>
                        <a:rPr lang="zh-TW" altLang="en-US" b="1" dirty="0">
                          <a:solidFill>
                            <a:srgbClr val="4C433F"/>
                          </a:solidFill>
                          <a:effectLst>
                            <a:outerShdw blurRad="38100" dist="38100" dir="2700000" algn="tl">
                              <a:srgbClr val="000000">
                                <a:alpha val="43137"/>
                              </a:srgbClr>
                            </a:outerShdw>
                          </a:effectLst>
                          <a:latin typeface="__Noto_Sans_TC_f99f41"/>
                        </a:rPr>
                        <a:t>偵查 </a:t>
                      </a:r>
                      <a:r>
                        <a:rPr lang="en-US" altLang="zh-TW" b="1" dirty="0">
                          <a:solidFill>
                            <a:srgbClr val="4C433F"/>
                          </a:solidFill>
                          <a:effectLst>
                            <a:outerShdw blurRad="38100" dist="38100" dir="2700000" algn="tl">
                              <a:srgbClr val="000000">
                                <a:alpha val="43137"/>
                              </a:srgbClr>
                            </a:outerShdw>
                          </a:effectLst>
                          <a:latin typeface="__Noto_Sans_TC_f99f41"/>
                        </a:rPr>
                        <a:t>Reconnaissance</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攻擊者收集目標對象的資料，如電子郵件信箱、社群平台的資料，以找到可以下手的弱點；或是透過工具，掃描目標對象的網站、系統，得知使用的系統種類、版本</a:t>
                      </a:r>
                      <a:endParaRPr lang="en-US" altLang="zh-TW" sz="1600" b="1" dirty="0">
                        <a:solidFill>
                          <a:srgbClr val="4C433F"/>
                        </a:solidFill>
                        <a:effectLst>
                          <a:outerShdw blurRad="38100" dist="38100" dir="2700000" algn="tl">
                            <a:srgbClr val="000000">
                              <a:alpha val="43137"/>
                            </a:srgbClr>
                          </a:outerShdw>
                        </a:effectLst>
                        <a:latin typeface="__Noto_Sans_TC_f99f41"/>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8888044"/>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2.</a:t>
                      </a:r>
                      <a:r>
                        <a:rPr lang="zh-TW" altLang="en-US" b="1" dirty="0">
                          <a:solidFill>
                            <a:srgbClr val="4C433F"/>
                          </a:solidFill>
                          <a:effectLst>
                            <a:outerShdw blurRad="38100" dist="38100" dir="2700000" algn="tl">
                              <a:srgbClr val="000000">
                                <a:alpha val="43137"/>
                              </a:srgbClr>
                            </a:outerShdw>
                          </a:effectLst>
                          <a:latin typeface="__Noto_Sans_TC_f99f41"/>
                        </a:rPr>
                        <a:t>武裝 </a:t>
                      </a:r>
                      <a:r>
                        <a:rPr lang="en-US" altLang="zh-TW" b="1" dirty="0" err="1">
                          <a:solidFill>
                            <a:srgbClr val="4C433F"/>
                          </a:solidFill>
                          <a:effectLst>
                            <a:outerShdw blurRad="38100" dist="38100" dir="2700000" algn="tl">
                              <a:srgbClr val="000000">
                                <a:alpha val="43137"/>
                              </a:srgbClr>
                            </a:outerShdw>
                          </a:effectLst>
                          <a:latin typeface="__Noto_Sans_TC_f99f41"/>
                        </a:rPr>
                        <a:t>Weaponization</a:t>
                      </a:r>
                      <a:r>
                        <a:rPr lang="en-US" altLang="zh-TW" b="1" dirty="0">
                          <a:solidFill>
                            <a:srgbClr val="4C433F"/>
                          </a:solidFill>
                          <a:effectLst>
                            <a:outerShdw blurRad="38100" dist="38100" dir="2700000" algn="tl">
                              <a:srgbClr val="000000">
                                <a:alpha val="43137"/>
                              </a:srgbClr>
                            </a:outerShdw>
                          </a:effectLst>
                          <a:latin typeface="__Noto_Sans_TC_f99f41"/>
                        </a:rPr>
                        <a:t> </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攻擊者使用現成的開源工具或是自行開發專屬的惡意程式</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504017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3.</a:t>
                      </a:r>
                      <a:r>
                        <a:rPr lang="zh-TW" altLang="en-US" b="1" dirty="0">
                          <a:solidFill>
                            <a:srgbClr val="4C433F"/>
                          </a:solidFill>
                          <a:effectLst>
                            <a:outerShdw blurRad="38100" dist="38100" dir="2700000" algn="tl">
                              <a:srgbClr val="000000">
                                <a:alpha val="43137"/>
                              </a:srgbClr>
                            </a:outerShdw>
                          </a:effectLst>
                          <a:latin typeface="__Noto_Sans_TC_f99f41"/>
                        </a:rPr>
                        <a:t>遞送 </a:t>
                      </a:r>
                      <a:r>
                        <a:rPr lang="en-US" altLang="zh-TW" b="1" dirty="0">
                          <a:solidFill>
                            <a:srgbClr val="4C433F"/>
                          </a:solidFill>
                          <a:effectLst>
                            <a:outerShdw blurRad="38100" dist="38100" dir="2700000" algn="tl">
                              <a:srgbClr val="000000">
                                <a:alpha val="43137"/>
                              </a:srgbClr>
                            </a:outerShdw>
                          </a:effectLst>
                          <a:latin typeface="__Noto_Sans_TC_f99f41"/>
                        </a:rPr>
                        <a:t>Delivery</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攻擊者將攻擊武器送入目標的系統內，如透過釣魚信件裡的連結、夾帶木馬的盜版軟體、隨身碟</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4213539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4.</a:t>
                      </a:r>
                      <a:r>
                        <a:rPr lang="zh-TW" altLang="en-US" b="1" dirty="0">
                          <a:solidFill>
                            <a:srgbClr val="4C433F"/>
                          </a:solidFill>
                          <a:effectLst>
                            <a:outerShdw blurRad="38100" dist="38100" dir="2700000" algn="tl">
                              <a:srgbClr val="000000">
                                <a:alpha val="43137"/>
                              </a:srgbClr>
                            </a:outerShdw>
                          </a:effectLst>
                          <a:latin typeface="__Noto_Sans_TC_f99f41"/>
                        </a:rPr>
                        <a:t>漏洞利用 </a:t>
                      </a:r>
                      <a:r>
                        <a:rPr lang="en-US" altLang="zh-TW" b="1" dirty="0">
                          <a:solidFill>
                            <a:srgbClr val="4C433F"/>
                          </a:solidFill>
                          <a:effectLst>
                            <a:outerShdw blurRad="38100" dist="38100" dir="2700000" algn="tl">
                              <a:srgbClr val="000000">
                                <a:alpha val="43137"/>
                              </a:srgbClr>
                            </a:outerShdw>
                          </a:effectLst>
                          <a:latin typeface="__Noto_Sans_TC_f99f41"/>
                        </a:rPr>
                        <a:t>Exploitation</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確保遞送的惡意軟體，藉由目標對象的系統漏洞，得以順利開啟，並使攻擊者獲得控制權</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6089052"/>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5.</a:t>
                      </a:r>
                      <a:r>
                        <a:rPr lang="zh-TW" altLang="en-US" b="1" dirty="0">
                          <a:solidFill>
                            <a:srgbClr val="4C433F"/>
                          </a:solidFill>
                          <a:effectLst>
                            <a:outerShdw blurRad="38100" dist="38100" dir="2700000" algn="tl">
                              <a:srgbClr val="000000">
                                <a:alpha val="43137"/>
                              </a:srgbClr>
                            </a:outerShdw>
                          </a:effectLst>
                          <a:latin typeface="__Noto_Sans_TC_f99f41"/>
                        </a:rPr>
                        <a:t>安裝 </a:t>
                      </a:r>
                      <a:r>
                        <a:rPr lang="en-US" altLang="zh-TW" b="1" dirty="0">
                          <a:solidFill>
                            <a:srgbClr val="4C433F"/>
                          </a:solidFill>
                          <a:effectLst>
                            <a:outerShdw blurRad="38100" dist="38100" dir="2700000" algn="tl">
                              <a:srgbClr val="000000">
                                <a:alpha val="43137"/>
                              </a:srgbClr>
                            </a:outerShdw>
                          </a:effectLst>
                          <a:latin typeface="__Noto_Sans_TC_f99f41"/>
                        </a:rPr>
                        <a:t>Installation</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攻擊者確保自身可以長期控制目標的系統內，以有足夠的時間進行後續環節</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1689631"/>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6.</a:t>
                      </a:r>
                      <a:r>
                        <a:rPr lang="zh-TW" altLang="en-US" b="1" dirty="0">
                          <a:solidFill>
                            <a:srgbClr val="4C433F"/>
                          </a:solidFill>
                          <a:effectLst>
                            <a:outerShdw blurRad="38100" dist="38100" dir="2700000" algn="tl">
                              <a:srgbClr val="000000">
                                <a:alpha val="43137"/>
                              </a:srgbClr>
                            </a:outerShdw>
                          </a:effectLst>
                          <a:latin typeface="__Noto_Sans_TC_f99f41"/>
                        </a:rPr>
                        <a:t>發令與控制 </a:t>
                      </a:r>
                      <a:r>
                        <a:rPr lang="en-US" altLang="zh-TW" b="1" dirty="0">
                          <a:solidFill>
                            <a:srgbClr val="4C433F"/>
                          </a:solidFill>
                          <a:effectLst>
                            <a:outerShdw blurRad="38100" dist="38100" dir="2700000" algn="tl">
                              <a:srgbClr val="000000">
                                <a:alpha val="43137"/>
                              </a:srgbClr>
                            </a:outerShdw>
                          </a:effectLst>
                          <a:latin typeface="__Noto_Sans_TC_f99f41"/>
                        </a:rPr>
                        <a:t>Command &amp; Control</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b="1" dirty="0">
                          <a:solidFill>
                            <a:srgbClr val="4C433F"/>
                          </a:solidFill>
                          <a:effectLst>
                            <a:outerShdw blurRad="38100" dist="38100" dir="2700000" algn="tl">
                              <a:srgbClr val="000000">
                                <a:alpha val="43137"/>
                              </a:srgbClr>
                            </a:outerShdw>
                          </a:effectLst>
                          <a:latin typeface="__Noto_Sans_TC_f99f41"/>
                        </a:rPr>
                        <a:t>C2</a:t>
                      </a:r>
                      <a:r>
                        <a:rPr lang="en-US" altLang="zh-TW" sz="1600" b="1" baseline="0" dirty="0">
                          <a:solidFill>
                            <a:srgbClr val="4C433F"/>
                          </a:solidFill>
                          <a:effectLst>
                            <a:outerShdw blurRad="38100" dist="38100" dir="2700000" algn="tl">
                              <a:srgbClr val="000000">
                                <a:alpha val="43137"/>
                              </a:srgbClr>
                            </a:outerShdw>
                          </a:effectLst>
                          <a:latin typeface="__Noto_Sans_TC_f99f41"/>
                        </a:rPr>
                        <a:t> </a:t>
                      </a:r>
                      <a:r>
                        <a:rPr lang="zh-TW" altLang="en-US" sz="1600" b="1" dirty="0">
                          <a:solidFill>
                            <a:srgbClr val="4C433F"/>
                          </a:solidFill>
                          <a:effectLst>
                            <a:outerShdw blurRad="38100" dist="38100" dir="2700000" algn="tl">
                              <a:srgbClr val="000000">
                                <a:alpha val="43137"/>
                              </a:srgbClr>
                            </a:outerShdw>
                          </a:effectLst>
                          <a:latin typeface="__Noto_Sans_TC_f99f41"/>
                        </a:rPr>
                        <a:t>攻擊者潛伏在目標的系統內，收集資料，探索環境，以便審慎規劃後續行動。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22255372"/>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7.</a:t>
                      </a:r>
                      <a:r>
                        <a:rPr lang="zh-TW" altLang="en-US" b="1" dirty="0">
                          <a:solidFill>
                            <a:srgbClr val="4C433F"/>
                          </a:solidFill>
                          <a:effectLst>
                            <a:outerShdw blurRad="38100" dist="38100" dir="2700000" algn="tl">
                              <a:srgbClr val="000000">
                                <a:alpha val="43137"/>
                              </a:srgbClr>
                            </a:outerShdw>
                          </a:effectLst>
                          <a:latin typeface="__Noto_Sans_TC_f99f41"/>
                        </a:rPr>
                        <a:t>行動 </a:t>
                      </a:r>
                      <a:r>
                        <a:rPr lang="en-US" altLang="zh-TW" b="1" dirty="0">
                          <a:solidFill>
                            <a:srgbClr val="4C433F"/>
                          </a:solidFill>
                          <a:effectLst>
                            <a:outerShdw blurRad="38100" dist="38100" dir="2700000" algn="tl">
                              <a:srgbClr val="000000">
                                <a:alpha val="43137"/>
                              </a:srgbClr>
                            </a:outerShdw>
                          </a:effectLst>
                          <a:latin typeface="__Noto_Sans_TC_f99f41"/>
                        </a:rPr>
                        <a:t>Actions</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根據攻擊者的最終目標，採取行動，如破壞系統、竊取機密資料、勒索目標對象</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8896520"/>
                  </a:ext>
                </a:extLst>
              </a:tr>
            </a:tbl>
          </a:graphicData>
        </a:graphic>
      </p:graphicFrame>
      <p:sp>
        <p:nvSpPr>
          <p:cNvPr id="4" name="投影片編號版面配置區 3">
            <a:extLst>
              <a:ext uri="{FF2B5EF4-FFF2-40B4-BE49-F238E27FC236}">
                <a16:creationId xmlns:a16="http://schemas.microsoft.com/office/drawing/2014/main" id="{125BE0BE-CD19-4272-BA82-88075CADA992}"/>
              </a:ext>
            </a:extLst>
          </p:cNvPr>
          <p:cNvSpPr>
            <a:spLocks noGrp="1"/>
          </p:cNvSpPr>
          <p:nvPr>
            <p:ph type="sldNum" sz="quarter" idx="12"/>
          </p:nvPr>
        </p:nvSpPr>
        <p:spPr/>
        <p:txBody>
          <a:bodyPr/>
          <a:lstStyle/>
          <a:p>
            <a:fld id="{D16C3A51-89D0-4E4D-AA61-5A30A561532A}" type="slidenum">
              <a:rPr lang="zh-TW" altLang="en-US" smtClean="0"/>
              <a:t>4</a:t>
            </a:fld>
            <a:endParaRPr lang="zh-TW" altLang="en-US"/>
          </a:p>
        </p:txBody>
      </p:sp>
      <p:sp>
        <p:nvSpPr>
          <p:cNvPr id="7" name="矩形 6"/>
          <p:cNvSpPr/>
          <p:nvPr/>
        </p:nvSpPr>
        <p:spPr>
          <a:xfrm>
            <a:off x="4741213" y="6467664"/>
            <a:ext cx="5240987" cy="369332"/>
          </a:xfrm>
          <a:prstGeom prst="rect">
            <a:avLst/>
          </a:prstGeom>
        </p:spPr>
        <p:txBody>
          <a:bodyPr wrap="none">
            <a:spAutoFit/>
          </a:bodyPr>
          <a:lstStyle/>
          <a:p>
            <a:r>
              <a:rPr lang="en-US" altLang="zh-TW" dirty="0"/>
              <a:t>https://teamt5.org/tw/posts/what-is-cyber-kill-chain/</a:t>
            </a:r>
            <a:endParaRPr lang="zh-TW" altLang="en-US" dirty="0"/>
          </a:p>
        </p:txBody>
      </p:sp>
      <p:pic>
        <p:nvPicPr>
          <p:cNvPr id="9" name="圖片 8"/>
          <p:cNvPicPr>
            <a:picLocks noChangeAspect="1"/>
          </p:cNvPicPr>
          <p:nvPr/>
        </p:nvPicPr>
        <p:blipFill>
          <a:blip r:embed="rId2"/>
          <a:stretch>
            <a:fillRect/>
          </a:stretch>
        </p:blipFill>
        <p:spPr>
          <a:xfrm>
            <a:off x="168897" y="1015873"/>
            <a:ext cx="4097449" cy="5527431"/>
          </a:xfrm>
          <a:prstGeom prst="rect">
            <a:avLst/>
          </a:prstGeom>
        </p:spPr>
      </p:pic>
      <p:sp>
        <p:nvSpPr>
          <p:cNvPr id="10" name="矩形 9"/>
          <p:cNvSpPr/>
          <p:nvPr/>
        </p:nvSpPr>
        <p:spPr>
          <a:xfrm>
            <a:off x="5069844" y="71125"/>
            <a:ext cx="6942048" cy="338554"/>
          </a:xfrm>
          <a:prstGeom prst="rect">
            <a:avLst/>
          </a:prstGeom>
        </p:spPr>
        <p:txBody>
          <a:bodyPr wrap="square">
            <a:spAutoFit/>
          </a:bodyPr>
          <a:lstStyle/>
          <a:p>
            <a:r>
              <a:rPr lang="en-US" altLang="zh-TW" sz="1600" dirty="0"/>
              <a:t>https://www.lockheedmartin.com/en-us/capabilities/cyber/cyber-kill-chain.html</a:t>
            </a:r>
            <a:endParaRPr lang="zh-TW" altLang="en-US" sz="1600" dirty="0"/>
          </a:p>
        </p:txBody>
      </p:sp>
      <p:sp>
        <p:nvSpPr>
          <p:cNvPr id="11" name="矩形 10"/>
          <p:cNvSpPr/>
          <p:nvPr/>
        </p:nvSpPr>
        <p:spPr>
          <a:xfrm>
            <a:off x="4624924" y="886252"/>
            <a:ext cx="3915944" cy="369332"/>
          </a:xfrm>
          <a:prstGeom prst="rect">
            <a:avLst/>
          </a:prstGeom>
        </p:spPr>
        <p:txBody>
          <a:bodyPr wrap="none">
            <a:spAutoFit/>
          </a:bodyPr>
          <a:lstStyle/>
          <a:p>
            <a:r>
              <a:rPr lang="en-US" altLang="zh-TW" dirty="0"/>
              <a:t>https://en.wikipedia.org/wiki/Kill_chain</a:t>
            </a:r>
            <a:endParaRPr lang="zh-TW" altLang="en-US" dirty="0"/>
          </a:p>
        </p:txBody>
      </p:sp>
    </p:spTree>
    <p:extLst>
      <p:ext uri="{BB962C8B-B14F-4D97-AF65-F5344CB8AC3E}">
        <p14:creationId xmlns:p14="http://schemas.microsoft.com/office/powerpoint/2010/main" val="18937637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9456" y="83289"/>
            <a:ext cx="9152985" cy="594070"/>
          </a:xfrm>
        </p:spPr>
        <p:txBody>
          <a:bodyPr>
            <a:normAutofit fontScale="90000"/>
          </a:bodyPr>
          <a:lstStyle/>
          <a:p>
            <a:r>
              <a:rPr lang="zh-TW" altLang="en-US" dirty="0"/>
              <a:t>資安威脅趨勢   </a:t>
            </a:r>
            <a:r>
              <a:rPr lang="en-US" altLang="zh-TW" dirty="0" err="1"/>
              <a:t>MiTRE</a:t>
            </a:r>
            <a:r>
              <a:rPr lang="en-US" altLang="zh-TW" dirty="0"/>
              <a:t> </a:t>
            </a:r>
            <a:r>
              <a:rPr lang="en-US" altLang="zh-TW" dirty="0" err="1"/>
              <a:t>Att@ck</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89579" y="557205"/>
            <a:ext cx="11902421" cy="5241331"/>
          </a:xfrm>
          <a:prstGeom prst="rect">
            <a:avLst/>
          </a:prstGeom>
        </p:spPr>
      </p:pic>
      <p:sp>
        <p:nvSpPr>
          <p:cNvPr id="7" name="投影片編號版面配置區 6"/>
          <p:cNvSpPr>
            <a:spLocks noGrp="1"/>
          </p:cNvSpPr>
          <p:nvPr>
            <p:ph type="sldNum" sz="quarter" idx="12"/>
          </p:nvPr>
        </p:nvSpPr>
        <p:spPr/>
        <p:txBody>
          <a:bodyPr/>
          <a:lstStyle/>
          <a:p>
            <a:fld id="{D16C3A51-89D0-4E4D-AA61-5A30A561532A}" type="slidenum">
              <a:rPr lang="zh-TW" altLang="en-US" smtClean="0"/>
              <a:t>5</a:t>
            </a:fld>
            <a:endParaRPr lang="zh-TW" altLang="en-US"/>
          </a:p>
        </p:txBody>
      </p:sp>
      <p:sp>
        <p:nvSpPr>
          <p:cNvPr id="5" name="矩形 4"/>
          <p:cNvSpPr/>
          <p:nvPr/>
        </p:nvSpPr>
        <p:spPr>
          <a:xfrm>
            <a:off x="8659090" y="453806"/>
            <a:ext cx="1924053" cy="300082"/>
          </a:xfrm>
          <a:prstGeom prst="rect">
            <a:avLst/>
          </a:prstGeom>
        </p:spPr>
        <p:txBody>
          <a:bodyPr wrap="none">
            <a:spAutoFit/>
          </a:bodyPr>
          <a:lstStyle/>
          <a:p>
            <a:r>
              <a:rPr lang="en-US" altLang="zh-TW" sz="1350" dirty="0"/>
              <a:t>https://attack.mitre.org/</a:t>
            </a:r>
            <a:endParaRPr lang="zh-TW" altLang="en-US" sz="1350" dirty="0"/>
          </a:p>
        </p:txBody>
      </p:sp>
      <p:pic>
        <p:nvPicPr>
          <p:cNvPr id="3" name="圖片 2"/>
          <p:cNvPicPr>
            <a:picLocks noChangeAspect="1"/>
          </p:cNvPicPr>
          <p:nvPr/>
        </p:nvPicPr>
        <p:blipFill>
          <a:blip r:embed="rId3"/>
          <a:stretch>
            <a:fillRect/>
          </a:stretch>
        </p:blipFill>
        <p:spPr>
          <a:xfrm>
            <a:off x="2865625" y="4232294"/>
            <a:ext cx="908487" cy="2379649"/>
          </a:xfrm>
          <a:prstGeom prst="rect">
            <a:avLst/>
          </a:prstGeom>
        </p:spPr>
      </p:pic>
      <p:sp>
        <p:nvSpPr>
          <p:cNvPr id="6" name="矩形 5"/>
          <p:cNvSpPr/>
          <p:nvPr/>
        </p:nvSpPr>
        <p:spPr>
          <a:xfrm>
            <a:off x="3954789" y="6064703"/>
            <a:ext cx="4572000" cy="415498"/>
          </a:xfrm>
          <a:prstGeom prst="rect">
            <a:avLst/>
          </a:prstGeom>
        </p:spPr>
        <p:txBody>
          <a:bodyPr>
            <a:spAutoFit/>
          </a:bodyPr>
          <a:lstStyle/>
          <a:p>
            <a:r>
              <a:rPr lang="en-US" altLang="zh-TW" sz="1050" dirty="0"/>
              <a:t>https://go.crowdstrike.com/rs/281-OBQ-266/images/CrowdStrike2023GlobalThreatReport.pdf</a:t>
            </a:r>
          </a:p>
        </p:txBody>
      </p:sp>
      <p:pic>
        <p:nvPicPr>
          <p:cNvPr id="8" name="圖片 7">
            <a:extLst>
              <a:ext uri="{FF2B5EF4-FFF2-40B4-BE49-F238E27FC236}">
                <a16:creationId xmlns:a16="http://schemas.microsoft.com/office/drawing/2014/main" id="{D7154090-6BFC-4B0B-9D20-3FA1DD675C3B}"/>
              </a:ext>
            </a:extLst>
          </p:cNvPr>
          <p:cNvPicPr>
            <a:picLocks noChangeAspect="1"/>
          </p:cNvPicPr>
          <p:nvPr/>
        </p:nvPicPr>
        <p:blipFill>
          <a:blip r:embed="rId4"/>
          <a:stretch>
            <a:fillRect/>
          </a:stretch>
        </p:blipFill>
        <p:spPr>
          <a:xfrm>
            <a:off x="289579" y="1151275"/>
            <a:ext cx="1855996" cy="5241332"/>
          </a:xfrm>
          <a:prstGeom prst="rect">
            <a:avLst/>
          </a:prstGeom>
        </p:spPr>
      </p:pic>
    </p:spTree>
    <p:extLst>
      <p:ext uri="{BB962C8B-B14F-4D97-AF65-F5344CB8AC3E}">
        <p14:creationId xmlns:p14="http://schemas.microsoft.com/office/powerpoint/2010/main" val="24445775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4FAF7CE-6BD1-4FF1-AD9E-96B14D26856D}"/>
              </a:ext>
            </a:extLst>
          </p:cNvPr>
          <p:cNvSpPr>
            <a:spLocks noGrp="1"/>
          </p:cNvSpPr>
          <p:nvPr>
            <p:ph type="sldNum" sz="quarter" idx="12"/>
          </p:nvPr>
        </p:nvSpPr>
        <p:spPr/>
        <p:txBody>
          <a:bodyPr/>
          <a:lstStyle/>
          <a:p>
            <a:fld id="{7F744221-BDCB-440C-89EF-463871313D3B}" type="slidenum">
              <a:rPr lang="zh-TW" altLang="en-US" smtClean="0"/>
              <a:t>6</a:t>
            </a:fld>
            <a:endParaRPr lang="zh-TW" altLang="en-US"/>
          </a:p>
        </p:txBody>
      </p:sp>
      <p:pic>
        <p:nvPicPr>
          <p:cNvPr id="3" name="圖片 2">
            <a:extLst>
              <a:ext uri="{FF2B5EF4-FFF2-40B4-BE49-F238E27FC236}">
                <a16:creationId xmlns:a16="http://schemas.microsoft.com/office/drawing/2014/main" id="{66C31FF7-DB7E-46A6-9B54-D2E22AF7348C}"/>
              </a:ext>
            </a:extLst>
          </p:cNvPr>
          <p:cNvPicPr>
            <a:picLocks noChangeAspect="1"/>
          </p:cNvPicPr>
          <p:nvPr/>
        </p:nvPicPr>
        <p:blipFill>
          <a:blip r:embed="rId2"/>
          <a:stretch>
            <a:fillRect/>
          </a:stretch>
        </p:blipFill>
        <p:spPr>
          <a:xfrm>
            <a:off x="81256" y="490193"/>
            <a:ext cx="12029487" cy="5503189"/>
          </a:xfrm>
          <a:prstGeom prst="rect">
            <a:avLst/>
          </a:prstGeom>
        </p:spPr>
      </p:pic>
    </p:spTree>
    <p:extLst>
      <p:ext uri="{BB962C8B-B14F-4D97-AF65-F5344CB8AC3E}">
        <p14:creationId xmlns:p14="http://schemas.microsoft.com/office/powerpoint/2010/main" val="4052699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838200" y="35480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chemeClr val="tx1"/>
                </a:solidFill>
                <a:effectLst/>
                <a:latin typeface="Arial" panose="020B0604020202020204" pitchFamily="34" charset="0"/>
              </a:rPr>
              <a:t/>
            </a:r>
            <a:br>
              <a:rPr kumimoji="0" lang="zh-TW" altLang="zh-TW" sz="1800" b="0" i="0" u="none" strike="noStrike" cap="none" normalizeH="0" baseline="0">
                <a:ln>
                  <a:noFill/>
                </a:ln>
                <a:solidFill>
                  <a:schemeClr val="tx1"/>
                </a:solidFill>
                <a:effectLst/>
                <a:latin typeface="Arial" panose="020B0604020202020204" pitchFamily="34" charset="0"/>
              </a:rPr>
            </a:br>
            <a:endParaRPr kumimoji="0" lang="zh-TW" altLang="zh-TW" sz="1800" b="0" i="0" u="none" strike="noStrike" cap="none" normalizeH="0" baseline="0">
              <a:ln>
                <a:noFill/>
              </a:ln>
              <a:solidFill>
                <a:schemeClr val="tx1"/>
              </a:solidFill>
              <a:effectLst/>
              <a:latin typeface="Arial" panose="020B0604020202020204" pitchFamily="34" charset="0"/>
            </a:endParaRPr>
          </a:p>
        </p:txBody>
      </p:sp>
      <p:graphicFrame>
        <p:nvGraphicFramePr>
          <p:cNvPr id="5" name="表格 4"/>
          <p:cNvGraphicFramePr>
            <a:graphicFrameLocks noGrp="1"/>
          </p:cNvGraphicFramePr>
          <p:nvPr>
            <p:extLst/>
          </p:nvPr>
        </p:nvGraphicFramePr>
        <p:xfrm>
          <a:off x="5641638" y="221632"/>
          <a:ext cx="5817669" cy="6548444"/>
        </p:xfrm>
        <a:graphic>
          <a:graphicData uri="http://schemas.openxmlformats.org/drawingml/2006/table">
            <a:tbl>
              <a:tblPr firstRow="1" bandRow="1">
                <a:tableStyleId>{5C22544A-7EE6-4342-B048-85BDC9FD1C3A}</a:tableStyleId>
              </a:tblPr>
              <a:tblGrid>
                <a:gridCol w="5817669">
                  <a:extLst>
                    <a:ext uri="{9D8B030D-6E8A-4147-A177-3AD203B41FA5}">
                      <a16:colId xmlns:a16="http://schemas.microsoft.com/office/drawing/2014/main" val="335604752"/>
                    </a:ext>
                  </a:extLst>
                </a:gridCol>
              </a:tblGrid>
              <a:tr h="430976">
                <a:tc>
                  <a:txBody>
                    <a:bodyPr/>
                    <a:lstStyle/>
                    <a:p>
                      <a:r>
                        <a:rPr lang="en-US" altLang="zh-TW" dirty="0"/>
                        <a:t>Tactics</a:t>
                      </a:r>
                      <a:r>
                        <a:rPr lang="zh-TW" altLang="en-US" dirty="0"/>
                        <a:t>戰術</a:t>
                      </a:r>
                      <a:r>
                        <a:rPr lang="en-US" altLang="zh-TW" dirty="0"/>
                        <a:t>(Techniques</a:t>
                      </a:r>
                      <a:r>
                        <a:rPr lang="zh-TW" altLang="en-US" dirty="0"/>
                        <a:t>技巧數目</a:t>
                      </a:r>
                      <a:r>
                        <a:rPr lang="en-US" altLang="zh-TW" dirty="0"/>
                        <a:t>)</a:t>
                      </a:r>
                      <a:endParaRPr lang="zh-TW" altLang="en-US" dirty="0"/>
                    </a:p>
                  </a:txBody>
                  <a:tcPr/>
                </a:tc>
                <a:extLst>
                  <a:ext uri="{0D108BD9-81ED-4DB2-BD59-A6C34878D82A}">
                    <a16:rowId xmlns:a16="http://schemas.microsoft.com/office/drawing/2014/main" val="1732753271"/>
                  </a:ext>
                </a:extLst>
              </a:tr>
              <a:tr h="436962">
                <a:tc>
                  <a:txBody>
                    <a:bodyPr/>
                    <a:lstStyle/>
                    <a:p>
                      <a:r>
                        <a:rPr lang="en-US" altLang="zh-TW" b="1" dirty="0">
                          <a:effectLst>
                            <a:outerShdw blurRad="38100" dist="38100" dir="2700000" algn="tl">
                              <a:srgbClr val="000000">
                                <a:alpha val="43137"/>
                              </a:srgbClr>
                            </a:outerShdw>
                          </a:effectLst>
                        </a:rPr>
                        <a:t>1.</a:t>
                      </a:r>
                      <a:r>
                        <a:rPr lang="zh-TW" altLang="en-US" b="1" dirty="0">
                          <a:effectLst>
                            <a:outerShdw blurRad="38100" dist="38100" dir="2700000" algn="tl">
                              <a:srgbClr val="000000">
                                <a:alpha val="43137"/>
                              </a:srgbClr>
                            </a:outerShdw>
                          </a:effectLst>
                        </a:rPr>
                        <a:t>偵察</a:t>
                      </a:r>
                      <a:r>
                        <a:rPr lang="en-US" altLang="zh-TW" b="1" dirty="0">
                          <a:effectLst>
                            <a:outerShdw blurRad="38100" dist="38100" dir="2700000" algn="tl">
                              <a:srgbClr val="000000">
                                <a:alpha val="43137"/>
                              </a:srgbClr>
                            </a:outerShdw>
                          </a:effectLst>
                        </a:rPr>
                        <a:t>Reconnaissance(10)</a:t>
                      </a:r>
                    </a:p>
                  </a:txBody>
                  <a:tcPr/>
                </a:tc>
                <a:extLst>
                  <a:ext uri="{0D108BD9-81ED-4DB2-BD59-A6C34878D82A}">
                    <a16:rowId xmlns:a16="http://schemas.microsoft.com/office/drawing/2014/main" val="2678713298"/>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effectLst>
                            <a:outerShdw blurRad="38100" dist="38100" dir="2700000" algn="tl">
                              <a:srgbClr val="000000">
                                <a:alpha val="43137"/>
                              </a:srgbClr>
                            </a:outerShdw>
                          </a:effectLst>
                        </a:rPr>
                        <a:t>2.</a:t>
                      </a:r>
                      <a:r>
                        <a:rPr lang="zh-TW" altLang="en-US" b="1" dirty="0">
                          <a:effectLst>
                            <a:outerShdw blurRad="38100" dist="38100" dir="2700000" algn="tl">
                              <a:srgbClr val="000000">
                                <a:alpha val="43137"/>
                              </a:srgbClr>
                            </a:outerShdw>
                          </a:effectLst>
                        </a:rPr>
                        <a:t>資源開發</a:t>
                      </a:r>
                      <a:r>
                        <a:rPr lang="en-US" altLang="zh-TW" sz="1800" b="1" u="none" strike="noStrike" dirty="0">
                          <a:solidFill>
                            <a:srgbClr val="4F7CAC"/>
                          </a:solidFill>
                          <a:effectLst>
                            <a:outerShdw blurRad="38100" dist="38100" dir="2700000" algn="tl">
                              <a:srgbClr val="000000">
                                <a:alpha val="43137"/>
                              </a:srgbClr>
                            </a:outerShdw>
                          </a:effectLst>
                        </a:rPr>
                        <a:t>Resource Development</a:t>
                      </a:r>
                      <a:r>
                        <a:rPr lang="en-US" altLang="zh-TW" sz="1800" b="1" u="none" strike="noStrike" dirty="0">
                          <a:solidFill>
                            <a:schemeClr val="dk1"/>
                          </a:solidFill>
                          <a:effectLst>
                            <a:outerShdw blurRad="38100" dist="38100" dir="2700000" algn="tl">
                              <a:srgbClr val="000000">
                                <a:alpha val="43137"/>
                              </a:srgbClr>
                            </a:outerShdw>
                          </a:effectLst>
                        </a:rPr>
                        <a:t>(8)</a:t>
                      </a:r>
                      <a:endParaRPr lang="en-US" altLang="zh-TW" sz="1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151473597"/>
                  </a:ext>
                </a:extLst>
              </a:tr>
              <a:tr h="436962">
                <a:tc>
                  <a:txBody>
                    <a:bodyPr/>
                    <a:lstStyle/>
                    <a:p>
                      <a:r>
                        <a:rPr lang="en-US" altLang="zh-TW" b="1" dirty="0">
                          <a:effectLst>
                            <a:outerShdw blurRad="38100" dist="38100" dir="2700000" algn="tl">
                              <a:srgbClr val="000000">
                                <a:alpha val="43137"/>
                              </a:srgbClr>
                            </a:outerShdw>
                          </a:effectLst>
                        </a:rPr>
                        <a:t>3.</a:t>
                      </a:r>
                      <a:r>
                        <a:rPr lang="zh-TW" altLang="en-US" b="1" dirty="0">
                          <a:effectLst>
                            <a:outerShdw blurRad="38100" dist="38100" dir="2700000" algn="tl">
                              <a:srgbClr val="000000">
                                <a:alpha val="43137"/>
                              </a:srgbClr>
                            </a:outerShdw>
                          </a:effectLst>
                        </a:rPr>
                        <a:t>初步存取</a:t>
                      </a:r>
                      <a:r>
                        <a:rPr lang="en-US" altLang="zh-TW" b="1" baseline="0" dirty="0">
                          <a:effectLst>
                            <a:outerShdw blurRad="38100" dist="38100" dir="2700000" algn="tl">
                              <a:srgbClr val="000000">
                                <a:alpha val="43137"/>
                              </a:srgbClr>
                            </a:outerShdw>
                          </a:effectLst>
                        </a:rPr>
                        <a:t> </a:t>
                      </a:r>
                      <a:r>
                        <a:rPr lang="en-US" altLang="zh-TW" b="1" dirty="0">
                          <a:effectLst>
                            <a:outerShdw blurRad="38100" dist="38100" dir="2700000" algn="tl">
                              <a:srgbClr val="000000">
                                <a:alpha val="43137"/>
                              </a:srgbClr>
                            </a:outerShdw>
                          </a:effectLst>
                        </a:rPr>
                        <a:t>Initial Access(9)</a:t>
                      </a:r>
                    </a:p>
                  </a:txBody>
                  <a:tcPr/>
                </a:tc>
                <a:extLst>
                  <a:ext uri="{0D108BD9-81ED-4DB2-BD59-A6C34878D82A}">
                    <a16:rowId xmlns:a16="http://schemas.microsoft.com/office/drawing/2014/main" val="1119156832"/>
                  </a:ext>
                </a:extLst>
              </a:tr>
              <a:tr h="436962">
                <a:tc>
                  <a:txBody>
                    <a:bodyPr/>
                    <a:lstStyle/>
                    <a:p>
                      <a:r>
                        <a:rPr lang="en-US" altLang="zh-TW" b="1" dirty="0">
                          <a:effectLst>
                            <a:outerShdw blurRad="38100" dist="38100" dir="2700000" algn="tl">
                              <a:srgbClr val="000000">
                                <a:alpha val="43137"/>
                              </a:srgbClr>
                            </a:outerShdw>
                          </a:effectLst>
                        </a:rPr>
                        <a:t>4.</a:t>
                      </a:r>
                      <a:r>
                        <a:rPr lang="zh-TW" altLang="en-US" b="1" dirty="0">
                          <a:effectLst>
                            <a:outerShdw blurRad="38100" dist="38100" dir="2700000" algn="tl">
                              <a:srgbClr val="000000">
                                <a:alpha val="43137"/>
                              </a:srgbClr>
                            </a:outerShdw>
                          </a:effectLst>
                        </a:rPr>
                        <a:t>執行</a:t>
                      </a:r>
                      <a:r>
                        <a:rPr lang="en-US" altLang="zh-TW" b="1" dirty="0">
                          <a:effectLst>
                            <a:outerShdw blurRad="38100" dist="38100" dir="2700000" algn="tl">
                              <a:srgbClr val="000000">
                                <a:alpha val="43137"/>
                              </a:srgbClr>
                            </a:outerShdw>
                          </a:effectLst>
                        </a:rPr>
                        <a:t>Execution(14)</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343344748"/>
                  </a:ext>
                </a:extLst>
              </a:tr>
              <a:tr h="436962">
                <a:tc>
                  <a:txBody>
                    <a:bodyPr/>
                    <a:lstStyle/>
                    <a:p>
                      <a:r>
                        <a:rPr lang="en-US" altLang="zh-TW" b="1" dirty="0">
                          <a:effectLst>
                            <a:outerShdw blurRad="38100" dist="38100" dir="2700000" algn="tl">
                              <a:srgbClr val="000000">
                                <a:alpha val="43137"/>
                              </a:srgbClr>
                            </a:outerShdw>
                          </a:effectLst>
                        </a:rPr>
                        <a:t>5.</a:t>
                      </a:r>
                      <a:r>
                        <a:rPr lang="zh-TW" altLang="en-US" b="1" dirty="0">
                          <a:effectLst>
                            <a:outerShdw blurRad="38100" dist="38100" dir="2700000" algn="tl">
                              <a:srgbClr val="000000">
                                <a:alpha val="43137"/>
                              </a:srgbClr>
                            </a:outerShdw>
                          </a:effectLst>
                        </a:rPr>
                        <a:t>持續性</a:t>
                      </a:r>
                      <a:r>
                        <a:rPr lang="en-US" altLang="zh-TW" b="1" dirty="0">
                          <a:effectLst>
                            <a:outerShdw blurRad="38100" dist="38100" dir="2700000" algn="tl">
                              <a:srgbClr val="000000">
                                <a:alpha val="43137"/>
                              </a:srgbClr>
                            </a:outerShdw>
                          </a:effectLst>
                        </a:rPr>
                        <a:t>Persistence(19)</a:t>
                      </a:r>
                    </a:p>
                  </a:txBody>
                  <a:tcPr/>
                </a:tc>
                <a:extLst>
                  <a:ext uri="{0D108BD9-81ED-4DB2-BD59-A6C34878D82A}">
                    <a16:rowId xmlns:a16="http://schemas.microsoft.com/office/drawing/2014/main" val="3560303070"/>
                  </a:ext>
                </a:extLst>
              </a:tr>
              <a:tr h="436962">
                <a:tc>
                  <a:txBody>
                    <a:bodyPr/>
                    <a:lstStyle/>
                    <a:p>
                      <a:r>
                        <a:rPr lang="en-US" altLang="zh-TW" b="1" dirty="0">
                          <a:effectLst>
                            <a:outerShdw blurRad="38100" dist="38100" dir="2700000" algn="tl">
                              <a:srgbClr val="000000">
                                <a:alpha val="43137"/>
                              </a:srgbClr>
                            </a:outerShdw>
                          </a:effectLst>
                        </a:rPr>
                        <a:t>6.</a:t>
                      </a:r>
                      <a:r>
                        <a:rPr lang="zh-TW" altLang="en-US" b="1" dirty="0">
                          <a:effectLst>
                            <a:outerShdw blurRad="38100" dist="38100" dir="2700000" algn="tl">
                              <a:srgbClr val="000000">
                                <a:alpha val="43137"/>
                              </a:srgbClr>
                            </a:outerShdw>
                          </a:effectLst>
                        </a:rPr>
                        <a:t>權限提升</a:t>
                      </a:r>
                      <a:r>
                        <a:rPr lang="en-US" altLang="zh-TW" b="1" dirty="0">
                          <a:effectLst>
                            <a:outerShdw blurRad="38100" dist="38100" dir="2700000" algn="tl">
                              <a:srgbClr val="000000">
                                <a:alpha val="43137"/>
                              </a:srgbClr>
                            </a:outerShdw>
                          </a:effectLst>
                        </a:rPr>
                        <a:t>Privilege Escalation (13)</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2518075266"/>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effectLst>
                            <a:outerShdw blurRad="38100" dist="38100" dir="2700000" algn="tl">
                              <a:srgbClr val="000000">
                                <a:alpha val="43137"/>
                              </a:srgbClr>
                            </a:outerShdw>
                          </a:effectLst>
                        </a:rPr>
                        <a:t>7.</a:t>
                      </a:r>
                      <a:r>
                        <a:rPr lang="zh-TW" altLang="en-US" b="1" dirty="0">
                          <a:effectLst>
                            <a:outerShdw blurRad="38100" dist="38100" dir="2700000" algn="tl">
                              <a:srgbClr val="000000">
                                <a:alpha val="43137"/>
                              </a:srgbClr>
                            </a:outerShdw>
                          </a:effectLst>
                        </a:rPr>
                        <a:t>閃避掉防禦機制  </a:t>
                      </a:r>
                      <a:r>
                        <a:rPr lang="en-US" altLang="zh-TW" b="1" dirty="0">
                          <a:effectLst>
                            <a:outerShdw blurRad="38100" dist="38100" dir="2700000" algn="tl">
                              <a:srgbClr val="000000">
                                <a:alpha val="43137"/>
                              </a:srgbClr>
                            </a:outerShdw>
                          </a:effectLst>
                        </a:rPr>
                        <a:t>Defense Evasion(42)</a:t>
                      </a:r>
                    </a:p>
                  </a:txBody>
                  <a:tcPr/>
                </a:tc>
                <a:extLst>
                  <a:ext uri="{0D108BD9-81ED-4DB2-BD59-A6C34878D82A}">
                    <a16:rowId xmlns:a16="http://schemas.microsoft.com/office/drawing/2014/main" val="2775558826"/>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u="none" strike="noStrike" dirty="0">
                          <a:solidFill>
                            <a:srgbClr val="4F7CAC"/>
                          </a:solidFill>
                          <a:effectLst>
                            <a:outerShdw blurRad="38100" dist="38100" dir="2700000" algn="tl">
                              <a:srgbClr val="000000">
                                <a:alpha val="43137"/>
                              </a:srgbClr>
                            </a:outerShdw>
                          </a:effectLst>
                        </a:rPr>
                        <a:t>8.</a:t>
                      </a:r>
                      <a:r>
                        <a:rPr lang="zh-TW" altLang="en-US" sz="1800" b="1" u="none" strike="noStrike" dirty="0">
                          <a:solidFill>
                            <a:srgbClr val="4F7CAC"/>
                          </a:solidFill>
                          <a:effectLst>
                            <a:outerShdw blurRad="38100" dist="38100" dir="2700000" algn="tl">
                              <a:srgbClr val="000000">
                                <a:alpha val="43137"/>
                              </a:srgbClr>
                            </a:outerShdw>
                          </a:effectLst>
                        </a:rPr>
                        <a:t>存取憑證 </a:t>
                      </a:r>
                      <a:r>
                        <a:rPr lang="en-US" altLang="zh-TW" sz="1800" b="1" u="none" strike="noStrike" dirty="0">
                          <a:solidFill>
                            <a:srgbClr val="4F7CAC"/>
                          </a:solidFill>
                          <a:effectLst>
                            <a:outerShdw blurRad="38100" dist="38100" dir="2700000" algn="tl">
                              <a:srgbClr val="000000">
                                <a:alpha val="43137"/>
                              </a:srgbClr>
                            </a:outerShdw>
                          </a:effectLst>
                        </a:rPr>
                        <a:t>Credential</a:t>
                      </a:r>
                      <a:r>
                        <a:rPr lang="en-US" altLang="zh-TW" sz="1800" b="1" u="none" strike="noStrike" baseline="0" dirty="0">
                          <a:solidFill>
                            <a:srgbClr val="4F7CAC"/>
                          </a:solidFill>
                          <a:effectLst>
                            <a:outerShdw blurRad="38100" dist="38100" dir="2700000" algn="tl">
                              <a:srgbClr val="000000">
                                <a:alpha val="43137"/>
                              </a:srgbClr>
                            </a:outerShdw>
                          </a:effectLst>
                        </a:rPr>
                        <a:t> </a:t>
                      </a:r>
                      <a:r>
                        <a:rPr lang="en-US" altLang="zh-TW" sz="1800" b="1" u="none" strike="noStrike" dirty="0">
                          <a:solidFill>
                            <a:srgbClr val="4F7CAC"/>
                          </a:solidFill>
                          <a:effectLst>
                            <a:outerShdw blurRad="38100" dist="38100" dir="2700000" algn="tl">
                              <a:srgbClr val="000000">
                                <a:alpha val="43137"/>
                              </a:srgbClr>
                            </a:outerShdw>
                          </a:effectLst>
                        </a:rPr>
                        <a:t>Access</a:t>
                      </a:r>
                      <a:r>
                        <a:rPr lang="en-US" altLang="zh-TW" sz="1800" b="1" u="none" strike="noStrike" dirty="0">
                          <a:solidFill>
                            <a:schemeClr val="dk1"/>
                          </a:solidFill>
                          <a:effectLst>
                            <a:outerShdw blurRad="38100" dist="38100" dir="2700000" algn="tl">
                              <a:srgbClr val="000000">
                                <a:alpha val="43137"/>
                              </a:srgbClr>
                            </a:outerShdw>
                          </a:effectLst>
                        </a:rPr>
                        <a:t>(17)</a:t>
                      </a:r>
                      <a:endParaRPr lang="en-US" altLang="zh-TW" sz="1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577002593"/>
                  </a:ext>
                </a:extLst>
              </a:tr>
              <a:tr h="436962">
                <a:tc>
                  <a:txBody>
                    <a:bodyPr/>
                    <a:lstStyle/>
                    <a:p>
                      <a:r>
                        <a:rPr lang="en-US" altLang="zh-TW" b="1" dirty="0">
                          <a:effectLst>
                            <a:outerShdw blurRad="38100" dist="38100" dir="2700000" algn="tl">
                              <a:srgbClr val="000000">
                                <a:alpha val="43137"/>
                              </a:srgbClr>
                            </a:outerShdw>
                          </a:effectLst>
                        </a:rPr>
                        <a:t>9.</a:t>
                      </a:r>
                      <a:r>
                        <a:rPr lang="zh-TW" altLang="en-US" b="1" dirty="0">
                          <a:effectLst>
                            <a:outerShdw blurRad="38100" dist="38100" dir="2700000" algn="tl">
                              <a:srgbClr val="000000">
                                <a:alpha val="43137"/>
                              </a:srgbClr>
                            </a:outerShdw>
                          </a:effectLst>
                        </a:rPr>
                        <a:t>發現</a:t>
                      </a:r>
                      <a:r>
                        <a:rPr lang="en-US" altLang="zh-TW" b="1" dirty="0">
                          <a:effectLst>
                            <a:outerShdw blurRad="38100" dist="38100" dir="2700000" algn="tl">
                              <a:srgbClr val="000000">
                                <a:alpha val="43137"/>
                              </a:srgbClr>
                            </a:outerShdw>
                          </a:effectLst>
                        </a:rPr>
                        <a:t>Discovery(31)</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3249934189"/>
                  </a:ext>
                </a:extLst>
              </a:tr>
              <a:tr h="436962">
                <a:tc>
                  <a:txBody>
                    <a:bodyPr/>
                    <a:lstStyle/>
                    <a:p>
                      <a:r>
                        <a:rPr lang="en-US" altLang="zh-TW" b="1" dirty="0">
                          <a:effectLst>
                            <a:outerShdw blurRad="38100" dist="38100" dir="2700000" algn="tl">
                              <a:srgbClr val="000000">
                                <a:alpha val="43137"/>
                              </a:srgbClr>
                            </a:outerShdw>
                          </a:effectLst>
                        </a:rPr>
                        <a:t>10.</a:t>
                      </a:r>
                      <a:r>
                        <a:rPr lang="zh-TW" altLang="en-US" b="1" dirty="0">
                          <a:effectLst>
                            <a:outerShdw blurRad="38100" dist="38100" dir="2700000" algn="tl">
                              <a:srgbClr val="000000">
                                <a:alpha val="43137"/>
                              </a:srgbClr>
                            </a:outerShdw>
                          </a:effectLst>
                        </a:rPr>
                        <a:t>橫向移動</a:t>
                      </a:r>
                      <a:r>
                        <a:rPr lang="en-US" altLang="zh-TW" b="1" dirty="0">
                          <a:effectLst>
                            <a:outerShdw blurRad="38100" dist="38100" dir="2700000" algn="tl">
                              <a:srgbClr val="000000">
                                <a:alpha val="43137"/>
                              </a:srgbClr>
                            </a:outerShdw>
                          </a:effectLst>
                        </a:rPr>
                        <a:t>Lateral Movement(9)</a:t>
                      </a:r>
                    </a:p>
                  </a:txBody>
                  <a:tcPr/>
                </a:tc>
                <a:extLst>
                  <a:ext uri="{0D108BD9-81ED-4DB2-BD59-A6C34878D82A}">
                    <a16:rowId xmlns:a16="http://schemas.microsoft.com/office/drawing/2014/main" val="1667044230"/>
                  </a:ext>
                </a:extLst>
              </a:tr>
              <a:tr h="436962">
                <a:tc>
                  <a:txBody>
                    <a:bodyPr/>
                    <a:lstStyle/>
                    <a:p>
                      <a:r>
                        <a:rPr lang="en-US" altLang="zh-TW" b="1" dirty="0">
                          <a:effectLst>
                            <a:outerShdw blurRad="38100" dist="38100" dir="2700000" algn="tl">
                              <a:srgbClr val="000000">
                                <a:alpha val="43137"/>
                              </a:srgbClr>
                            </a:outerShdw>
                          </a:effectLst>
                        </a:rPr>
                        <a:t>11.</a:t>
                      </a:r>
                      <a:r>
                        <a:rPr lang="zh-TW" altLang="en-US" b="1" dirty="0">
                          <a:effectLst>
                            <a:outerShdw blurRad="38100" dist="38100" dir="2700000" algn="tl">
                              <a:srgbClr val="000000">
                                <a:alpha val="43137"/>
                              </a:srgbClr>
                            </a:outerShdw>
                          </a:effectLst>
                        </a:rPr>
                        <a:t>收集</a:t>
                      </a:r>
                      <a:r>
                        <a:rPr lang="en-US" altLang="zh-TW" b="1" dirty="0">
                          <a:effectLst>
                            <a:outerShdw blurRad="38100" dist="38100" dir="2700000" algn="tl">
                              <a:srgbClr val="000000">
                                <a:alpha val="43137"/>
                              </a:srgbClr>
                            </a:outerShdw>
                          </a:effectLst>
                        </a:rPr>
                        <a:t>Collection(17)</a:t>
                      </a:r>
                    </a:p>
                  </a:txBody>
                  <a:tcPr/>
                </a:tc>
                <a:extLst>
                  <a:ext uri="{0D108BD9-81ED-4DB2-BD59-A6C34878D82A}">
                    <a16:rowId xmlns:a16="http://schemas.microsoft.com/office/drawing/2014/main" val="4223981109"/>
                  </a:ext>
                </a:extLst>
              </a:tr>
              <a:tr h="436962">
                <a:tc>
                  <a:txBody>
                    <a:bodyPr/>
                    <a:lstStyle/>
                    <a:p>
                      <a:r>
                        <a:rPr lang="en-US" altLang="zh-TW" b="1" dirty="0">
                          <a:effectLst>
                            <a:outerShdw blurRad="38100" dist="38100" dir="2700000" algn="tl">
                              <a:srgbClr val="000000">
                                <a:alpha val="43137"/>
                              </a:srgbClr>
                            </a:outerShdw>
                          </a:effectLst>
                        </a:rPr>
                        <a:t>12.</a:t>
                      </a:r>
                      <a:r>
                        <a:rPr lang="zh-TW" altLang="en-US" b="1" dirty="0">
                          <a:effectLst>
                            <a:outerShdw blurRad="38100" dist="38100" dir="2700000" algn="tl">
                              <a:srgbClr val="000000">
                                <a:alpha val="43137"/>
                              </a:srgbClr>
                            </a:outerShdw>
                          </a:effectLst>
                        </a:rPr>
                        <a:t>命令與控制</a:t>
                      </a:r>
                      <a:r>
                        <a:rPr lang="en-US" altLang="zh-TW" b="1" dirty="0">
                          <a:effectLst>
                            <a:outerShdw blurRad="38100" dist="38100" dir="2700000" algn="tl">
                              <a:srgbClr val="000000">
                                <a:alpha val="43137"/>
                              </a:srgbClr>
                            </a:outerShdw>
                          </a:effectLst>
                        </a:rPr>
                        <a:t>Command and Control(16)</a:t>
                      </a:r>
                    </a:p>
                  </a:txBody>
                  <a:tcPr/>
                </a:tc>
                <a:extLst>
                  <a:ext uri="{0D108BD9-81ED-4DB2-BD59-A6C34878D82A}">
                    <a16:rowId xmlns:a16="http://schemas.microsoft.com/office/drawing/2014/main" val="2309334055"/>
                  </a:ext>
                </a:extLst>
              </a:tr>
              <a:tr h="436962">
                <a:tc>
                  <a:txBody>
                    <a:bodyPr/>
                    <a:lstStyle/>
                    <a:p>
                      <a:r>
                        <a:rPr lang="en-US" altLang="zh-TW" b="1" dirty="0">
                          <a:effectLst>
                            <a:outerShdw blurRad="38100" dist="38100" dir="2700000" algn="tl">
                              <a:srgbClr val="000000">
                                <a:alpha val="43137"/>
                              </a:srgbClr>
                            </a:outerShdw>
                          </a:effectLst>
                        </a:rPr>
                        <a:t>13.</a:t>
                      </a:r>
                      <a:r>
                        <a:rPr lang="zh-TW" altLang="en-US" b="1" dirty="0">
                          <a:effectLst>
                            <a:outerShdw blurRad="38100" dist="38100" dir="2700000" algn="tl">
                              <a:srgbClr val="000000">
                                <a:alpha val="43137"/>
                              </a:srgbClr>
                            </a:outerShdw>
                          </a:effectLst>
                        </a:rPr>
                        <a:t>外洩</a:t>
                      </a:r>
                      <a:r>
                        <a:rPr lang="en-US" altLang="zh-TW" b="1" dirty="0">
                          <a:effectLst>
                            <a:outerShdw blurRad="38100" dist="38100" dir="2700000" algn="tl">
                              <a:srgbClr val="000000">
                                <a:alpha val="43137"/>
                              </a:srgbClr>
                            </a:outerShdw>
                          </a:effectLst>
                        </a:rPr>
                        <a:t>Exfiltration(9)</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167284937"/>
                  </a:ext>
                </a:extLst>
              </a:tr>
              <a:tr h="436962">
                <a:tc>
                  <a:txBody>
                    <a:bodyPr/>
                    <a:lstStyle/>
                    <a:p>
                      <a:r>
                        <a:rPr lang="en-US" altLang="zh-TW" b="1" dirty="0">
                          <a:effectLst>
                            <a:outerShdw blurRad="38100" dist="38100" dir="2700000" algn="tl">
                              <a:srgbClr val="000000">
                                <a:alpha val="43137"/>
                              </a:srgbClr>
                            </a:outerShdw>
                          </a:effectLst>
                        </a:rPr>
                        <a:t>14.</a:t>
                      </a:r>
                      <a:r>
                        <a:rPr lang="zh-TW" altLang="en-US" b="1" dirty="0">
                          <a:effectLst>
                            <a:outerShdw blurRad="38100" dist="38100" dir="2700000" algn="tl">
                              <a:srgbClr val="000000">
                                <a:alpha val="43137"/>
                              </a:srgbClr>
                            </a:outerShdw>
                          </a:effectLst>
                        </a:rPr>
                        <a:t>衝擊</a:t>
                      </a:r>
                      <a:r>
                        <a:rPr lang="en-US" altLang="zh-TW" b="1" dirty="0">
                          <a:effectLst>
                            <a:outerShdw blurRad="38100" dist="38100" dir="2700000" algn="tl">
                              <a:srgbClr val="000000">
                                <a:alpha val="43137"/>
                              </a:srgbClr>
                            </a:outerShdw>
                          </a:effectLst>
                        </a:rPr>
                        <a:t>Impact(13)</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2026899242"/>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t>7</a:t>
            </a:fld>
            <a:endParaRPr lang="zh-TW" altLang="en-US"/>
          </a:p>
        </p:txBody>
      </p:sp>
      <p:graphicFrame>
        <p:nvGraphicFramePr>
          <p:cNvPr id="8" name="表格 7"/>
          <p:cNvGraphicFramePr>
            <a:graphicFrameLocks noGrp="1"/>
          </p:cNvGraphicFramePr>
          <p:nvPr>
            <p:extLst/>
          </p:nvPr>
        </p:nvGraphicFramePr>
        <p:xfrm>
          <a:off x="144661" y="167094"/>
          <a:ext cx="5288300" cy="4759960"/>
        </p:xfrm>
        <a:graphic>
          <a:graphicData uri="http://schemas.openxmlformats.org/drawingml/2006/table">
            <a:tbl>
              <a:tblPr firstRow="1" bandRow="1">
                <a:tableStyleId>{5C22544A-7EE6-4342-B048-85BDC9FD1C3A}</a:tableStyleId>
              </a:tblPr>
              <a:tblGrid>
                <a:gridCol w="1461910">
                  <a:extLst>
                    <a:ext uri="{9D8B030D-6E8A-4147-A177-3AD203B41FA5}">
                      <a16:colId xmlns:a16="http://schemas.microsoft.com/office/drawing/2014/main" val="124173546"/>
                    </a:ext>
                  </a:extLst>
                </a:gridCol>
                <a:gridCol w="3826390">
                  <a:extLst>
                    <a:ext uri="{9D8B030D-6E8A-4147-A177-3AD203B41FA5}">
                      <a16:colId xmlns:a16="http://schemas.microsoft.com/office/drawing/2014/main" val="539402735"/>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effectLst>
                            <a:outerShdw blurRad="38100" dist="38100" dir="2700000" algn="tl">
                              <a:srgbClr val="000000">
                                <a:alpha val="43137"/>
                              </a:srgbClr>
                            </a:outerShdw>
                          </a:effectLst>
                        </a:rPr>
                        <a:t>Tactics(</a:t>
                      </a:r>
                      <a:r>
                        <a:rPr lang="zh-TW" altLang="en-US" dirty="0">
                          <a:solidFill>
                            <a:schemeClr val="tx1"/>
                          </a:solidFill>
                          <a:effectLst>
                            <a:outerShdw blurRad="38100" dist="38100" dir="2700000" algn="tl">
                              <a:srgbClr val="000000">
                                <a:alpha val="43137"/>
                              </a:srgbClr>
                            </a:outerShdw>
                          </a:effectLst>
                        </a:rPr>
                        <a:t>戰術</a:t>
                      </a:r>
                      <a:r>
                        <a:rPr lang="en-US" altLang="zh-TW" dirty="0">
                          <a:solidFill>
                            <a:schemeClr val="tx1"/>
                          </a:solidFill>
                          <a:effectLst>
                            <a:outerShdw blurRad="38100" dist="38100" dir="2700000" algn="tl">
                              <a:srgbClr val="000000">
                                <a:alpha val="43137"/>
                              </a:srgbClr>
                            </a:outerShdw>
                          </a:effectLst>
                        </a:rPr>
                        <a:t>), Techniques, and Procedures (TTP)</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chemeClr val="tx1"/>
                        </a:solidFill>
                        <a:effectLst>
                          <a:outerShdw blurRad="38100" dist="38100" dir="2700000" algn="tl">
                            <a:srgbClr val="000000">
                              <a:alpha val="43137"/>
                            </a:srgbClr>
                          </a:outerShdw>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rPr>
                        <a:t>用以描述威脅行動者的攻擊模式或特徵</a:t>
                      </a:r>
                      <a:endParaRPr lang="en-US" altLang="zh-TW"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chemeClr val="tx1"/>
                        </a:solidFill>
                        <a:effectLst>
                          <a:outerShdw blurRad="38100" dist="38100" dir="2700000" algn="tl">
                            <a:srgbClr val="000000">
                              <a:alpha val="43137"/>
                            </a:srgbClr>
                          </a:outerShdw>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rPr>
                        <a:t>一份有價值的威脅情資報告會提供詳盡的 </a:t>
                      </a:r>
                      <a:r>
                        <a:rPr lang="en-US" altLang="zh-TW" dirty="0">
                          <a:solidFill>
                            <a:schemeClr val="tx1"/>
                          </a:solidFill>
                        </a:rPr>
                        <a:t>TTPs </a:t>
                      </a:r>
                      <a:r>
                        <a:rPr lang="zh-TW" altLang="en-US" dirty="0">
                          <a:solidFill>
                            <a:schemeClr val="tx1"/>
                          </a:solidFill>
                        </a:rPr>
                        <a:t>分析，協助使用者深入了解該次攻擊事件，從而採取正確的防禦措施</a:t>
                      </a:r>
                      <a:endParaRPr lang="zh-TW" altLang="en-US" dirty="0">
                        <a:solidFill>
                          <a:schemeClr val="tx1"/>
                        </a:solidFill>
                        <a:effectLst>
                          <a:outerShdw blurRad="38100" dist="38100" dir="2700000" algn="tl">
                            <a:srgbClr val="000000">
                              <a:alpha val="43137"/>
                            </a:srgbClr>
                          </a:outerShdw>
                        </a:effectLst>
                      </a:endParaRP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605614"/>
                  </a:ext>
                </a:extLst>
              </a:tr>
              <a:tr h="370840">
                <a:tc>
                  <a:txBody>
                    <a:bodyPr/>
                    <a:lstStyle/>
                    <a:p>
                      <a:r>
                        <a:rPr lang="zh-TW" altLang="en-US" b="1" dirty="0">
                          <a:solidFill>
                            <a:schemeClr val="tx1"/>
                          </a:solidFill>
                          <a:effectLst>
                            <a:outerShdw blurRad="38100" dist="38100" dir="2700000" algn="tl">
                              <a:srgbClr val="000000">
                                <a:alpha val="43137"/>
                              </a:srgbClr>
                            </a:outerShdw>
                          </a:effectLst>
                        </a:rPr>
                        <a:t>戰術</a:t>
                      </a:r>
                      <a:r>
                        <a:rPr lang="en-US" altLang="zh-TW" b="1" dirty="0">
                          <a:solidFill>
                            <a:schemeClr val="tx1"/>
                          </a:solidFill>
                          <a:effectLst>
                            <a:outerShdw blurRad="38100" dist="38100" dir="2700000" algn="tl">
                              <a:srgbClr val="000000">
                                <a:alpha val="43137"/>
                              </a:srgbClr>
                            </a:outerShdw>
                          </a:effectLst>
                        </a:rPr>
                        <a:t>(tactic)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以宏觀層次描述描述網路攻擊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9982983"/>
                  </a:ext>
                </a:extLst>
              </a:tr>
              <a:tr h="370840">
                <a:tc>
                  <a:txBody>
                    <a:bodyPr/>
                    <a:lstStyle/>
                    <a:p>
                      <a:r>
                        <a:rPr lang="zh-TW" altLang="en-US" b="1" dirty="0">
                          <a:solidFill>
                            <a:schemeClr val="tx1"/>
                          </a:solidFill>
                          <a:effectLst>
                            <a:outerShdw blurRad="38100" dist="38100" dir="2700000" algn="tl">
                              <a:srgbClr val="000000">
                                <a:alpha val="43137"/>
                              </a:srgbClr>
                            </a:outerShdw>
                          </a:effectLst>
                        </a:rPr>
                        <a:t>技巧</a:t>
                      </a:r>
                      <a:r>
                        <a:rPr lang="en-US" altLang="zh-TW" b="1" dirty="0">
                          <a:solidFill>
                            <a:schemeClr val="tx1"/>
                          </a:solidFill>
                          <a:effectLst>
                            <a:outerShdw blurRad="38100" dist="38100" dir="2700000" algn="tl">
                              <a:srgbClr val="000000">
                                <a:alpha val="43137"/>
                              </a:srgbClr>
                            </a:outerShdw>
                          </a:effectLst>
                        </a:rPr>
                        <a:t>(technique): </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effectLst>
                            <a:outerShdw blurRad="38100" dist="38100" dir="2700000" algn="tl">
                              <a:srgbClr val="000000">
                                <a:alpha val="43137"/>
                              </a:srgbClr>
                            </a:outerShdw>
                          </a:effectLst>
                        </a:rPr>
                        <a:t>比戰術的細節更多，提供完整的脈絡</a:t>
                      </a: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8041217"/>
                  </a:ext>
                </a:extLst>
              </a:tr>
              <a:tr h="370840">
                <a:tc>
                  <a:txBody>
                    <a:bodyPr/>
                    <a:lstStyle/>
                    <a:p>
                      <a:r>
                        <a:rPr lang="zh-TW" altLang="en-US" b="1" dirty="0">
                          <a:solidFill>
                            <a:schemeClr val="tx1"/>
                          </a:solidFill>
                          <a:effectLst>
                            <a:outerShdw blurRad="38100" dist="38100" dir="2700000" algn="tl">
                              <a:srgbClr val="000000">
                                <a:alpha val="43137"/>
                              </a:srgbClr>
                            </a:outerShdw>
                          </a:effectLst>
                        </a:rPr>
                        <a:t>程序</a:t>
                      </a:r>
                      <a:r>
                        <a:rPr lang="en-US" altLang="zh-TW" b="1" dirty="0">
                          <a:solidFill>
                            <a:schemeClr val="tx1"/>
                          </a:solidFill>
                          <a:effectLst>
                            <a:outerShdw blurRad="38100" dist="38100" dir="2700000" algn="tl">
                              <a:srgbClr val="000000">
                                <a:alpha val="43137"/>
                              </a:srgbClr>
                            </a:outerShdw>
                          </a:effectLst>
                        </a:rPr>
                        <a:t>(procedure): </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effectLst>
                            <a:outerShdw blurRad="38100" dist="38100" dir="2700000" algn="tl">
                              <a:srgbClr val="000000">
                                <a:alpha val="43137"/>
                              </a:srgbClr>
                            </a:outerShdw>
                          </a:effectLst>
                        </a:rPr>
                        <a:t>說明完整的攻擊過程，較技巧所提供的資訊更詳細</a:t>
                      </a: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9228614"/>
                  </a:ext>
                </a:extLst>
              </a:tr>
            </a:tbl>
          </a:graphicData>
        </a:graphic>
      </p:graphicFrame>
      <p:sp>
        <p:nvSpPr>
          <p:cNvPr id="9" name="矩形 8"/>
          <p:cNvSpPr/>
          <p:nvPr/>
        </p:nvSpPr>
        <p:spPr>
          <a:xfrm>
            <a:off x="-469900" y="5274360"/>
            <a:ext cx="6096000" cy="369332"/>
          </a:xfrm>
          <a:prstGeom prst="rect">
            <a:avLst/>
          </a:prstGeom>
        </p:spPr>
        <p:txBody>
          <a:bodyPr>
            <a:spAutoFit/>
          </a:bodyPr>
          <a:lstStyle/>
          <a:p>
            <a:r>
              <a:rPr lang="zh-TW" altLang="en-US" dirty="0"/>
              <a:t>。</a:t>
            </a:r>
          </a:p>
        </p:txBody>
      </p:sp>
      <p:sp>
        <p:nvSpPr>
          <p:cNvPr id="10" name="矩形 9"/>
          <p:cNvSpPr/>
          <p:nvPr/>
        </p:nvSpPr>
        <p:spPr>
          <a:xfrm>
            <a:off x="144661" y="4951194"/>
            <a:ext cx="5266957" cy="646331"/>
          </a:xfrm>
          <a:prstGeom prst="rect">
            <a:avLst/>
          </a:prstGeom>
        </p:spPr>
        <p:txBody>
          <a:bodyPr wrap="square">
            <a:spAutoFit/>
          </a:bodyPr>
          <a:lstStyle/>
          <a:p>
            <a:r>
              <a:rPr lang="zh-TW" altLang="en-US" sz="1200" dirty="0"/>
              <a:t>https://csrc.nist.gov/glossary/term/tactics_techniques_and_procedures</a:t>
            </a:r>
          </a:p>
          <a:p>
            <a:endParaRPr lang="en-US" altLang="zh-TW" sz="1200" dirty="0"/>
          </a:p>
          <a:p>
            <a:r>
              <a:rPr lang="en-US" altLang="zh-TW" sz="1200" dirty="0"/>
              <a:t>https://teamt5.org/tw/posts/what-are-tactics-techniques-and-procedures-ttps/</a:t>
            </a:r>
          </a:p>
        </p:txBody>
      </p:sp>
    </p:spTree>
    <p:extLst>
      <p:ext uri="{BB962C8B-B14F-4D97-AF65-F5344CB8AC3E}">
        <p14:creationId xmlns:p14="http://schemas.microsoft.com/office/powerpoint/2010/main" val="20788039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127188550"/>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a:t>1.</a:t>
                      </a:r>
                      <a:r>
                        <a:rPr lang="zh-TW" altLang="en-US" sz="2800" dirty="0"/>
                        <a:t>偵察</a:t>
                      </a:r>
                      <a:r>
                        <a:rPr lang="en-US" altLang="zh-TW" sz="2800" dirty="0"/>
                        <a:t>Reconnaissance</a:t>
                      </a:r>
                      <a:r>
                        <a:rPr lang="zh-TW" altLang="en-US" sz="2800" dirty="0"/>
                        <a:t>戰術的</a:t>
                      </a:r>
                      <a:r>
                        <a:rPr lang="en-US" altLang="zh-TW" sz="2800" dirty="0"/>
                        <a:t>10</a:t>
                      </a:r>
                      <a:r>
                        <a:rPr lang="zh-TW" altLang="en-US" sz="2800" dirty="0"/>
                        <a:t>大類型技術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zh-TW" altLang="en-US" sz="2800" b="1" dirty="0"/>
                        <a:t>主動掃描 </a:t>
                      </a:r>
                      <a:r>
                        <a:rPr lang="en-US" altLang="zh-TW" sz="2800" b="1" dirty="0"/>
                        <a:t>Active Scanning(3)</a:t>
                      </a:r>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2.</a:t>
                      </a:r>
                      <a:r>
                        <a:rPr lang="zh-TW" altLang="en-US" sz="2800" b="1" dirty="0"/>
                        <a:t>收集受害者</a:t>
                      </a:r>
                      <a:r>
                        <a:rPr lang="zh-TW" altLang="en-US" sz="2800" b="1" dirty="0">
                          <a:solidFill>
                            <a:srgbClr val="FF0000"/>
                          </a:solidFill>
                        </a:rPr>
                        <a:t>主機</a:t>
                      </a:r>
                      <a:r>
                        <a:rPr lang="zh-TW" altLang="en-US" sz="2800" b="1" dirty="0"/>
                        <a:t>資料</a:t>
                      </a:r>
                      <a:r>
                        <a:rPr lang="en-US" altLang="zh-TW" sz="2800" b="1" dirty="0"/>
                        <a:t>Gather Victim Host Information(4)</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3.</a:t>
                      </a:r>
                      <a:r>
                        <a:rPr lang="zh-TW" altLang="en-US" sz="2800" b="1" dirty="0"/>
                        <a:t>收集受害者</a:t>
                      </a:r>
                      <a:r>
                        <a:rPr lang="zh-TW" altLang="en-US" sz="2800" b="1" dirty="0">
                          <a:solidFill>
                            <a:srgbClr val="FF0000"/>
                          </a:solidFill>
                        </a:rPr>
                        <a:t>身份</a:t>
                      </a:r>
                      <a:r>
                        <a:rPr lang="zh-TW" altLang="en-US" sz="2800" b="1" dirty="0"/>
                        <a:t>資料 </a:t>
                      </a:r>
                      <a:r>
                        <a:rPr lang="en-US" altLang="zh-TW" sz="2800" b="1" dirty="0"/>
                        <a:t>Gather Victim Identity Information(3)</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zh-TW" altLang="en-US" sz="2800" b="1" dirty="0"/>
                        <a:t>收集受害者</a:t>
                      </a:r>
                      <a:r>
                        <a:rPr lang="zh-TW" altLang="en-US" sz="2800" b="1" dirty="0">
                          <a:solidFill>
                            <a:srgbClr val="FF0000"/>
                          </a:solidFill>
                        </a:rPr>
                        <a:t>網路</a:t>
                      </a:r>
                      <a:r>
                        <a:rPr lang="zh-TW" altLang="en-US" sz="2800" b="1" dirty="0"/>
                        <a:t>資料</a:t>
                      </a:r>
                      <a:r>
                        <a:rPr lang="en-US" altLang="zh-TW" sz="2800" b="1" dirty="0"/>
                        <a:t>Gather Victim Network Information(6)</a:t>
                      </a:r>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zh-TW" altLang="en-US" sz="2800" b="1" dirty="0"/>
                        <a:t>收集受害者</a:t>
                      </a:r>
                      <a:r>
                        <a:rPr lang="zh-TW" altLang="en-US" sz="2800" b="1" dirty="0">
                          <a:solidFill>
                            <a:srgbClr val="FF0000"/>
                          </a:solidFill>
                        </a:rPr>
                        <a:t>組織</a:t>
                      </a:r>
                      <a:r>
                        <a:rPr lang="zh-TW" altLang="en-US" sz="2800" b="1" dirty="0"/>
                        <a:t>資料 </a:t>
                      </a:r>
                      <a:r>
                        <a:rPr lang="en-US" altLang="zh-TW" sz="2800" b="1" dirty="0"/>
                        <a:t>Gather Victim Org Information(4)</a:t>
                      </a:r>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zh-TW" altLang="en-US" sz="2800" b="1" dirty="0"/>
                        <a:t>使用網路釣魚獲取資料</a:t>
                      </a:r>
                      <a:r>
                        <a:rPr lang="zh-TW" altLang="en-US" sz="2800" b="1" dirty="0">
                          <a:solidFill>
                            <a:srgbClr val="FF0000"/>
                          </a:solidFill>
                        </a:rPr>
                        <a:t> </a:t>
                      </a:r>
                      <a:r>
                        <a:rPr lang="en-US" altLang="zh-TW" sz="2800" b="1" dirty="0">
                          <a:solidFill>
                            <a:srgbClr val="FF0000"/>
                          </a:solidFill>
                        </a:rPr>
                        <a:t>Phishing </a:t>
                      </a:r>
                      <a:r>
                        <a:rPr lang="en-US" altLang="zh-TW" sz="2800" b="1" dirty="0"/>
                        <a:t>for Information(3)</a:t>
                      </a:r>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zh-TW" altLang="en-US" sz="2800" b="1" dirty="0"/>
                        <a:t>搜索</a:t>
                      </a:r>
                      <a:r>
                        <a:rPr lang="zh-TW" altLang="en-US" sz="2800" b="1" dirty="0">
                          <a:solidFill>
                            <a:srgbClr val="FF0000"/>
                          </a:solidFill>
                        </a:rPr>
                        <a:t>閉源</a:t>
                      </a:r>
                      <a:r>
                        <a:rPr lang="en-US" altLang="zh-TW" sz="2800" b="1" dirty="0"/>
                        <a:t>Search Closed Sources(2)</a:t>
                      </a:r>
                    </a:p>
                  </a:txBody>
                  <a:tcPr/>
                </a:tc>
                <a:extLst>
                  <a:ext uri="{0D108BD9-81ED-4DB2-BD59-A6C34878D82A}">
                    <a16:rowId xmlns:a16="http://schemas.microsoft.com/office/drawing/2014/main" val="211472250"/>
                  </a:ext>
                </a:extLst>
              </a:tr>
              <a:tr h="543968">
                <a:tc>
                  <a:txBody>
                    <a:bodyPr/>
                    <a:lstStyle/>
                    <a:p>
                      <a:r>
                        <a:rPr lang="en-US" altLang="zh-TW" sz="2800" b="1" dirty="0"/>
                        <a:t>8.</a:t>
                      </a:r>
                      <a:r>
                        <a:rPr lang="zh-TW" altLang="en-US" sz="2800" b="1" dirty="0"/>
                        <a:t>搜索</a:t>
                      </a:r>
                      <a:r>
                        <a:rPr lang="zh-TW" altLang="en-US" sz="2800" b="1" dirty="0">
                          <a:solidFill>
                            <a:srgbClr val="FF0000"/>
                          </a:solidFill>
                        </a:rPr>
                        <a:t>開放技術資料庫</a:t>
                      </a:r>
                      <a:r>
                        <a:rPr lang="en-US" altLang="zh-TW" sz="2800" b="1" dirty="0"/>
                        <a:t>Search Open Technical Databases(5)</a:t>
                      </a:r>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9.</a:t>
                      </a:r>
                      <a:r>
                        <a:rPr lang="zh-TW" altLang="en-US" sz="2800" b="1" dirty="0"/>
                        <a:t>搜索開放的網站</a:t>
                      </a:r>
                      <a:r>
                        <a:rPr lang="en-US" altLang="zh-TW" sz="2800" b="1" dirty="0"/>
                        <a:t>/</a:t>
                      </a:r>
                      <a:r>
                        <a:rPr lang="zh-TW" altLang="en-US" sz="2800" b="1" dirty="0"/>
                        <a:t>網域 </a:t>
                      </a:r>
                      <a:r>
                        <a:rPr lang="en-US" altLang="zh-TW" sz="2800" b="1" dirty="0"/>
                        <a:t>Search Open Websites/Domains(3)</a:t>
                      </a:r>
                    </a:p>
                  </a:txBody>
                  <a:tcPr/>
                </a:tc>
                <a:extLst>
                  <a:ext uri="{0D108BD9-81ED-4DB2-BD59-A6C34878D82A}">
                    <a16:rowId xmlns:a16="http://schemas.microsoft.com/office/drawing/2014/main" val="1322654531"/>
                  </a:ext>
                </a:extLst>
              </a:tr>
              <a:tr h="543968">
                <a:tc>
                  <a:txBody>
                    <a:bodyPr/>
                    <a:lstStyle/>
                    <a:p>
                      <a:r>
                        <a:rPr lang="en-US" altLang="zh-TW" sz="2800" b="1" dirty="0"/>
                        <a:t>10.</a:t>
                      </a:r>
                      <a:r>
                        <a:rPr lang="zh-TW" altLang="en-US" sz="2800" b="1" dirty="0"/>
                        <a:t>搜索</a:t>
                      </a:r>
                      <a:r>
                        <a:rPr lang="zh-TW" altLang="en-US" sz="2800" b="1" dirty="0">
                          <a:solidFill>
                            <a:srgbClr val="FF0000"/>
                          </a:solidFill>
                        </a:rPr>
                        <a:t>受害者擁有的網站</a:t>
                      </a:r>
                      <a:r>
                        <a:rPr lang="en-US" altLang="zh-TW" sz="2800" b="1" dirty="0"/>
                        <a:t>Search Victim-Owned Websites</a:t>
                      </a:r>
                    </a:p>
                  </a:txBody>
                  <a:tcPr/>
                </a:tc>
                <a:extLst>
                  <a:ext uri="{0D108BD9-81ED-4DB2-BD59-A6C34878D82A}">
                    <a16:rowId xmlns:a16="http://schemas.microsoft.com/office/drawing/2014/main" val="2925536650"/>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t>8</a:t>
            </a:fld>
            <a:endParaRPr lang="zh-TW" altLang="en-US"/>
          </a:p>
        </p:txBody>
      </p:sp>
    </p:spTree>
    <p:extLst>
      <p:ext uri="{BB962C8B-B14F-4D97-AF65-F5344CB8AC3E}">
        <p14:creationId xmlns:p14="http://schemas.microsoft.com/office/powerpoint/2010/main" val="54736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9</a:t>
            </a:fld>
            <a:endParaRPr lang="zh-TW" altLang="en-US"/>
          </a:p>
        </p:txBody>
      </p:sp>
      <p:sp>
        <p:nvSpPr>
          <p:cNvPr id="3" name="矩形 2"/>
          <p:cNvSpPr/>
          <p:nvPr/>
        </p:nvSpPr>
        <p:spPr>
          <a:xfrm>
            <a:off x="0" y="136525"/>
            <a:ext cx="5291833" cy="584775"/>
          </a:xfrm>
          <a:prstGeom prst="rect">
            <a:avLst/>
          </a:prstGeom>
        </p:spPr>
        <p:txBody>
          <a:bodyPr wrap="none">
            <a:spAutoFit/>
          </a:bodyPr>
          <a:lstStyle/>
          <a:p>
            <a:r>
              <a:rPr lang="en-US" altLang="zh-TW" sz="3200" dirty="0" smtClean="0"/>
              <a:t>1.</a:t>
            </a:r>
            <a:r>
              <a:rPr lang="zh-TW" altLang="en-US" sz="3200" dirty="0" smtClean="0"/>
              <a:t>偵察</a:t>
            </a:r>
            <a:r>
              <a:rPr lang="en-US" altLang="zh-TW" sz="3200" dirty="0" smtClean="0"/>
              <a:t>Reconnaissance</a:t>
            </a:r>
            <a:r>
              <a:rPr lang="zh-TW" altLang="en-US" sz="3200" dirty="0" smtClean="0"/>
              <a:t> 戰術</a:t>
            </a:r>
            <a:endParaRPr lang="en-US" altLang="zh-TW" sz="2400" dirty="0"/>
          </a:p>
        </p:txBody>
      </p:sp>
      <p:sp>
        <p:nvSpPr>
          <p:cNvPr id="6" name="矩形 5"/>
          <p:cNvSpPr/>
          <p:nvPr/>
        </p:nvSpPr>
        <p:spPr>
          <a:xfrm>
            <a:off x="0" y="634369"/>
            <a:ext cx="10640291" cy="461665"/>
          </a:xfrm>
          <a:prstGeom prst="rect">
            <a:avLst/>
          </a:prstGeom>
        </p:spPr>
        <p:txBody>
          <a:bodyPr wrap="square">
            <a:spAutoFit/>
          </a:bodyPr>
          <a:lstStyle/>
          <a:p>
            <a:pPr lvl="0"/>
            <a:r>
              <a:rPr lang="en-US" altLang="zh-TW" sz="2400" dirty="0" smtClean="0">
                <a:solidFill>
                  <a:prstClr val="black"/>
                </a:solidFill>
              </a:rPr>
              <a:t>1</a:t>
            </a:r>
            <a:r>
              <a:rPr lang="en-US" altLang="zh-TW" sz="2400" dirty="0">
                <a:solidFill>
                  <a:prstClr val="black"/>
                </a:solidFill>
              </a:rPr>
              <a:t>.</a:t>
            </a:r>
            <a:r>
              <a:rPr lang="zh-TW" altLang="en-US" sz="2400" b="1" dirty="0">
                <a:solidFill>
                  <a:srgbClr val="FF0000"/>
                </a:solidFill>
                <a:effectLst>
                  <a:outerShdw blurRad="38100" dist="38100" dir="2700000" algn="tl">
                    <a:srgbClr val="000000">
                      <a:alpha val="43137"/>
                    </a:srgbClr>
                  </a:outerShdw>
                </a:effectLst>
              </a:rPr>
              <a:t>收集受害者網路訊息 </a:t>
            </a:r>
            <a:r>
              <a:rPr lang="en-US" altLang="zh-TW" sz="2400" b="1" dirty="0">
                <a:solidFill>
                  <a:srgbClr val="FF0000"/>
                </a:solidFill>
                <a:effectLst>
                  <a:outerShdw blurRad="38100" dist="38100" dir="2700000" algn="tl">
                    <a:srgbClr val="000000">
                      <a:alpha val="43137"/>
                    </a:srgbClr>
                  </a:outerShdw>
                </a:effectLst>
              </a:rPr>
              <a:t>Gather Victim Network </a:t>
            </a:r>
            <a:r>
              <a:rPr lang="en-US" altLang="zh-TW" sz="2400" b="1" dirty="0" smtClean="0">
                <a:solidFill>
                  <a:srgbClr val="FF0000"/>
                </a:solidFill>
                <a:effectLst>
                  <a:outerShdw blurRad="38100" dist="38100" dir="2700000" algn="tl">
                    <a:srgbClr val="000000">
                      <a:alpha val="43137"/>
                    </a:srgbClr>
                  </a:outerShdw>
                </a:effectLst>
              </a:rPr>
              <a:t>Information</a:t>
            </a:r>
            <a:r>
              <a:rPr lang="zh-TW" altLang="en-US" sz="2400" b="1" dirty="0" smtClean="0">
                <a:solidFill>
                  <a:srgbClr val="FF0000"/>
                </a:solidFill>
                <a:effectLst>
                  <a:outerShdw blurRad="38100" dist="38100" dir="2700000" algn="tl">
                    <a:srgbClr val="000000">
                      <a:alpha val="43137"/>
                    </a:srgbClr>
                  </a:outerShdw>
                </a:effectLst>
              </a:rPr>
              <a:t> </a:t>
            </a:r>
            <a:r>
              <a:rPr lang="en-US" altLang="zh-TW" sz="2400" dirty="0" smtClean="0">
                <a:solidFill>
                  <a:prstClr val="black"/>
                </a:solidFill>
              </a:rPr>
              <a:t>T1590 </a:t>
            </a:r>
            <a:r>
              <a:rPr lang="en-US" altLang="zh-TW" sz="2400" dirty="0">
                <a:solidFill>
                  <a:prstClr val="black"/>
                </a:solidFill>
              </a:rPr>
              <a:t>(6)</a:t>
            </a:r>
            <a:r>
              <a:rPr lang="zh-TW" altLang="en-US" sz="2400" dirty="0">
                <a:solidFill>
                  <a:prstClr val="black"/>
                </a:solidFill>
              </a:rPr>
              <a:t>技術</a:t>
            </a:r>
            <a:endParaRPr lang="en-US" altLang="zh-TW" sz="2400" dirty="0">
              <a:solidFill>
                <a:prstClr val="black"/>
              </a:solidFill>
            </a:endParaRPr>
          </a:p>
        </p:txBody>
      </p:sp>
      <p:sp>
        <p:nvSpPr>
          <p:cNvPr id="7" name="文字方塊 6"/>
          <p:cNvSpPr txBox="1"/>
          <p:nvPr/>
        </p:nvSpPr>
        <p:spPr>
          <a:xfrm>
            <a:off x="0" y="976196"/>
            <a:ext cx="9319987" cy="3416320"/>
          </a:xfrm>
          <a:prstGeom prst="rect">
            <a:avLst/>
          </a:prstGeom>
          <a:noFill/>
        </p:spPr>
        <p:txBody>
          <a:bodyPr wrap="none" rtlCol="0">
            <a:spAutoFit/>
          </a:bodyPr>
          <a:lstStyle/>
          <a:p>
            <a:pPr marL="285750" indent="-285750">
              <a:buFont typeface="Wingdings" panose="05000000000000000000" pitchFamily="2" charset="2"/>
              <a:buChar char="l"/>
            </a:pPr>
            <a:r>
              <a:rPr lang="en-US" altLang="zh-TW" dirty="0" smtClean="0"/>
              <a:t>Adversaries(</a:t>
            </a:r>
            <a:r>
              <a:rPr lang="zh-TW" altLang="en-US" dirty="0" smtClean="0"/>
              <a:t>攻擊者</a:t>
            </a:r>
            <a:r>
              <a:rPr lang="en-US" altLang="zh-TW" dirty="0" smtClean="0"/>
              <a:t>)</a:t>
            </a:r>
            <a:r>
              <a:rPr lang="zh-TW" altLang="en-US" dirty="0" smtClean="0"/>
              <a:t>可能</a:t>
            </a:r>
            <a:r>
              <a:rPr lang="zh-TW" altLang="en-US" dirty="0"/>
              <a:t>會收集有關受害者網路的信息，這些資訊可在瞄準期間使用</a:t>
            </a:r>
            <a:r>
              <a:rPr lang="zh-TW" altLang="en-US" dirty="0" smtClean="0"/>
              <a:t>。</a:t>
            </a:r>
            <a:endParaRPr lang="en-US" altLang="zh-TW" dirty="0" smtClean="0"/>
          </a:p>
          <a:p>
            <a:pPr marL="285750" indent="-285750">
              <a:buFont typeface="Wingdings" panose="05000000000000000000" pitchFamily="2" charset="2"/>
              <a:buChar char="l"/>
            </a:pPr>
            <a:r>
              <a:rPr lang="zh-TW" altLang="en-US" dirty="0" smtClean="0"/>
              <a:t>有關</a:t>
            </a:r>
            <a:r>
              <a:rPr lang="zh-TW" altLang="en-US" dirty="0"/>
              <a:t>網路的資訊可能包括各種詳細</a:t>
            </a:r>
            <a:r>
              <a:rPr lang="zh-TW" altLang="en-US" dirty="0" smtClean="0"/>
              <a:t>信息</a:t>
            </a:r>
            <a:endParaRPr lang="en-US" altLang="zh-TW" dirty="0" smtClean="0"/>
          </a:p>
          <a:p>
            <a:r>
              <a:rPr lang="zh-TW" altLang="en-US" dirty="0" smtClean="0"/>
              <a:t>     包括</a:t>
            </a:r>
            <a:r>
              <a:rPr lang="zh-TW" altLang="en-US" dirty="0"/>
              <a:t>管理資料（例如：</a:t>
            </a:r>
            <a:r>
              <a:rPr lang="en-US" altLang="zh-TW" dirty="0"/>
              <a:t>IP </a:t>
            </a:r>
            <a:r>
              <a:rPr lang="zh-TW" altLang="en-US" dirty="0"/>
              <a:t>範圍、網域名稱等</a:t>
            </a:r>
            <a:r>
              <a:rPr lang="zh-TW" altLang="en-US" dirty="0" smtClean="0"/>
              <a:t>）</a:t>
            </a:r>
            <a:endParaRPr lang="en-US" altLang="zh-TW" dirty="0" smtClean="0"/>
          </a:p>
          <a:p>
            <a:r>
              <a:rPr lang="zh-TW" altLang="en-US" dirty="0"/>
              <a:t> </a:t>
            </a:r>
            <a:r>
              <a:rPr lang="zh-TW" altLang="en-US" dirty="0" smtClean="0"/>
              <a:t>    以及</a:t>
            </a:r>
            <a:r>
              <a:rPr lang="zh-TW" altLang="en-US" dirty="0"/>
              <a:t>有關其拓撲和操作的細節</a:t>
            </a:r>
            <a:r>
              <a:rPr lang="zh-TW" altLang="en-US" dirty="0" smtClean="0"/>
              <a:t>。</a:t>
            </a:r>
            <a:endParaRPr lang="en-US" altLang="zh-TW" dirty="0" smtClean="0"/>
          </a:p>
          <a:p>
            <a:pPr marL="285750" indent="-285750">
              <a:buFont typeface="Wingdings" panose="05000000000000000000" pitchFamily="2" charset="2"/>
              <a:buChar char="l"/>
            </a:pPr>
            <a:r>
              <a:rPr lang="en-US" altLang="zh-TW" dirty="0"/>
              <a:t>Adversaries</a:t>
            </a:r>
            <a:r>
              <a:rPr lang="zh-TW" altLang="en-US" dirty="0" smtClean="0"/>
              <a:t>可以</a:t>
            </a:r>
            <a:r>
              <a:rPr lang="zh-TW" altLang="en-US" dirty="0"/>
              <a:t>透過各種方式收集這些信息</a:t>
            </a:r>
            <a:r>
              <a:rPr lang="zh-TW" altLang="en-US" dirty="0" smtClean="0"/>
              <a:t>，</a:t>
            </a:r>
            <a:endParaRPr lang="en-US" altLang="zh-TW" dirty="0" smtClean="0"/>
          </a:p>
          <a:p>
            <a:r>
              <a:rPr lang="zh-TW" altLang="en-US" dirty="0"/>
              <a:t> </a:t>
            </a:r>
            <a:r>
              <a:rPr lang="zh-TW" altLang="en-US" dirty="0" smtClean="0"/>
              <a:t>    </a:t>
            </a:r>
            <a:r>
              <a:rPr lang="zh-TW" altLang="en-US" dirty="0"/>
              <a:t>例如透過</a:t>
            </a:r>
            <a:r>
              <a:rPr lang="zh-TW" altLang="en-US" b="1" dirty="0">
                <a:solidFill>
                  <a:schemeClr val="accent1"/>
                </a:solidFill>
              </a:rPr>
              <a:t>主動掃描</a:t>
            </a:r>
            <a:r>
              <a:rPr lang="zh-TW" altLang="en-US" dirty="0"/>
              <a:t>或</a:t>
            </a:r>
            <a:r>
              <a:rPr lang="zh-TW" altLang="en-US" b="1" dirty="0">
                <a:solidFill>
                  <a:schemeClr val="accent1"/>
                </a:solidFill>
              </a:rPr>
              <a:t>網路釣魚資訊</a:t>
            </a:r>
            <a:r>
              <a:rPr lang="zh-TW" altLang="en-US" dirty="0"/>
              <a:t>進行直接收集操作</a:t>
            </a:r>
            <a:r>
              <a:rPr lang="zh-TW" altLang="en-US" dirty="0" smtClean="0"/>
              <a:t>。</a:t>
            </a:r>
            <a:endParaRPr lang="en-US" altLang="zh-TW" dirty="0" smtClean="0"/>
          </a:p>
          <a:p>
            <a:pPr marL="285750" indent="-285750">
              <a:buFont typeface="Wingdings" panose="05000000000000000000" pitchFamily="2" charset="2"/>
              <a:buChar char="l"/>
            </a:pPr>
            <a:r>
              <a:rPr lang="zh-TW" altLang="en-US" dirty="0"/>
              <a:t>有關網路的資訊也可能透過</a:t>
            </a:r>
            <a:r>
              <a:rPr lang="zh-TW" altLang="en-US" b="1" dirty="0">
                <a:solidFill>
                  <a:schemeClr val="accent1"/>
                </a:solidFill>
              </a:rPr>
              <a:t>線上</a:t>
            </a:r>
            <a:r>
              <a:rPr lang="zh-TW" altLang="en-US" dirty="0"/>
              <a:t>或其他可存取的資料集</a:t>
            </a:r>
          </a:p>
          <a:p>
            <a:r>
              <a:rPr lang="zh-TW" altLang="en-US" dirty="0" smtClean="0"/>
              <a:t>   （</a:t>
            </a:r>
            <a:r>
              <a:rPr lang="zh-TW" altLang="en-US" dirty="0"/>
              <a:t>例如：搜尋開放技術資料庫）暴露給對手。</a:t>
            </a:r>
            <a:endParaRPr lang="en-US" altLang="zh-TW" dirty="0" smtClean="0"/>
          </a:p>
          <a:p>
            <a:pPr marL="285750" indent="-285750">
              <a:buFont typeface="Wingdings" panose="05000000000000000000" pitchFamily="2" charset="2"/>
              <a:buChar char="l"/>
            </a:pPr>
            <a:r>
              <a:rPr lang="zh-TW" altLang="en-US" dirty="0" smtClean="0"/>
              <a:t>收集</a:t>
            </a:r>
            <a:r>
              <a:rPr lang="zh-TW" altLang="en-US" dirty="0"/>
              <a:t>此資訊可能會揭示其他形式的偵察</a:t>
            </a:r>
            <a:r>
              <a:rPr lang="zh-TW" altLang="en-US" dirty="0" smtClean="0"/>
              <a:t>機會</a:t>
            </a:r>
            <a:endParaRPr lang="en-US" altLang="zh-TW" dirty="0" smtClean="0"/>
          </a:p>
          <a:p>
            <a:r>
              <a:rPr lang="zh-TW" altLang="en-US" dirty="0"/>
              <a:t> </a:t>
            </a:r>
            <a:r>
              <a:rPr lang="zh-TW" altLang="en-US" dirty="0" smtClean="0"/>
              <a:t>  （</a:t>
            </a:r>
            <a:r>
              <a:rPr lang="zh-TW" altLang="en-US" dirty="0"/>
              <a:t>例如：</a:t>
            </a:r>
            <a:r>
              <a:rPr lang="zh-TW" altLang="en-US" b="1" dirty="0">
                <a:solidFill>
                  <a:schemeClr val="accent1"/>
                </a:solidFill>
              </a:rPr>
              <a:t>主動掃描</a:t>
            </a:r>
            <a:r>
              <a:rPr lang="zh-TW" altLang="en-US" dirty="0"/>
              <a:t>或</a:t>
            </a:r>
            <a:r>
              <a:rPr lang="zh-TW" altLang="en-US" b="1" dirty="0">
                <a:solidFill>
                  <a:schemeClr val="accent1"/>
                </a:solidFill>
              </a:rPr>
              <a:t>搜尋開放網站</a:t>
            </a:r>
            <a:r>
              <a:rPr lang="en-US" altLang="zh-TW" b="1" dirty="0">
                <a:solidFill>
                  <a:schemeClr val="accent1"/>
                </a:solidFill>
              </a:rPr>
              <a:t>/</a:t>
            </a:r>
            <a:r>
              <a:rPr lang="zh-TW" altLang="en-US" b="1" dirty="0">
                <a:solidFill>
                  <a:schemeClr val="accent1"/>
                </a:solidFill>
              </a:rPr>
              <a:t>網域</a:t>
            </a:r>
            <a:r>
              <a:rPr lang="zh-TW" altLang="en-US" dirty="0"/>
              <a:t>）</a:t>
            </a:r>
            <a:r>
              <a:rPr lang="zh-TW" altLang="en-US" dirty="0" smtClean="0"/>
              <a:t>、</a:t>
            </a:r>
            <a:endParaRPr lang="en-US" altLang="zh-TW" dirty="0" smtClean="0"/>
          </a:p>
          <a:p>
            <a:r>
              <a:rPr lang="zh-TW" altLang="en-US" dirty="0"/>
              <a:t> </a:t>
            </a:r>
            <a:r>
              <a:rPr lang="zh-TW" altLang="en-US" dirty="0" smtClean="0"/>
              <a:t>   建立</a:t>
            </a:r>
            <a:r>
              <a:rPr lang="zh-TW" altLang="en-US" dirty="0"/>
              <a:t>營運資源（例如：</a:t>
            </a:r>
            <a:r>
              <a:rPr lang="zh-TW" altLang="en-US" b="1" dirty="0">
                <a:solidFill>
                  <a:schemeClr val="accent1"/>
                </a:solidFill>
              </a:rPr>
              <a:t>取得基礎設施</a:t>
            </a:r>
            <a:r>
              <a:rPr lang="zh-TW" altLang="en-US" dirty="0"/>
              <a:t>或</a:t>
            </a:r>
            <a:r>
              <a:rPr lang="zh-TW" altLang="en-US" b="1" dirty="0">
                <a:solidFill>
                  <a:schemeClr val="accent1"/>
                </a:solidFill>
              </a:rPr>
              <a:t>破壞基礎設施</a:t>
            </a:r>
            <a:r>
              <a:rPr lang="zh-TW" altLang="en-US" dirty="0"/>
              <a:t>）</a:t>
            </a:r>
            <a:endParaRPr lang="en-US" altLang="zh-TW" dirty="0" smtClean="0"/>
          </a:p>
          <a:p>
            <a:r>
              <a:rPr lang="zh-TW" altLang="en-US" dirty="0" smtClean="0"/>
              <a:t>    或</a:t>
            </a:r>
            <a:r>
              <a:rPr lang="zh-TW" altLang="en-US" dirty="0"/>
              <a:t>初始訪問（例如：</a:t>
            </a:r>
            <a:r>
              <a:rPr lang="zh-TW" altLang="en-US" b="1" dirty="0">
                <a:solidFill>
                  <a:schemeClr val="accent1"/>
                </a:solidFill>
              </a:rPr>
              <a:t>信任關係</a:t>
            </a:r>
            <a:r>
              <a:rPr lang="zh-TW" altLang="en-US" dirty="0"/>
              <a:t>）。</a:t>
            </a:r>
          </a:p>
        </p:txBody>
      </p:sp>
      <p:sp>
        <p:nvSpPr>
          <p:cNvPr id="8" name="文字方塊 7"/>
          <p:cNvSpPr txBox="1"/>
          <p:nvPr/>
        </p:nvSpPr>
        <p:spPr>
          <a:xfrm>
            <a:off x="-28012" y="4272677"/>
            <a:ext cx="6319294" cy="2585323"/>
          </a:xfrm>
          <a:prstGeom prst="rect">
            <a:avLst/>
          </a:prstGeom>
          <a:noFill/>
        </p:spPr>
        <p:txBody>
          <a:bodyPr wrap="none" rtlCol="0">
            <a:spAutoFit/>
          </a:bodyPr>
          <a:lstStyle/>
          <a:p>
            <a:r>
              <a:rPr lang="en-US" altLang="zh-TW" dirty="0"/>
              <a:t> Information about networks may also be exposed to </a:t>
            </a:r>
            <a:endParaRPr lang="en-US" altLang="zh-TW" dirty="0" smtClean="0"/>
          </a:p>
          <a:p>
            <a:r>
              <a:rPr lang="en-US" altLang="zh-TW" dirty="0" smtClean="0"/>
              <a:t>adversaries </a:t>
            </a:r>
            <a:r>
              <a:rPr lang="en-US" altLang="zh-TW" dirty="0"/>
              <a:t>via online or other accessible data sets </a:t>
            </a:r>
            <a:endParaRPr lang="en-US" altLang="zh-TW" dirty="0" smtClean="0"/>
          </a:p>
          <a:p>
            <a:r>
              <a:rPr lang="en-US" altLang="zh-TW" dirty="0" smtClean="0"/>
              <a:t>(</a:t>
            </a:r>
            <a:r>
              <a:rPr lang="en-US" altLang="zh-TW" dirty="0"/>
              <a:t>ex: Search Open Technical Databases</a:t>
            </a:r>
            <a:r>
              <a:rPr lang="en-US" altLang="zh-TW" dirty="0" smtClean="0"/>
              <a:t>).</a:t>
            </a:r>
          </a:p>
          <a:p>
            <a:r>
              <a:rPr lang="en-US" altLang="zh-TW" dirty="0" smtClean="0"/>
              <a:t>Gathering </a:t>
            </a:r>
            <a:r>
              <a:rPr lang="en-US" altLang="zh-TW" dirty="0"/>
              <a:t>this information may reveal opportunities </a:t>
            </a:r>
            <a:r>
              <a:rPr lang="en-US" altLang="zh-TW" dirty="0" smtClean="0"/>
              <a:t>for</a:t>
            </a:r>
          </a:p>
          <a:p>
            <a:r>
              <a:rPr lang="en-US" altLang="zh-TW" dirty="0" smtClean="0"/>
              <a:t>other </a:t>
            </a:r>
            <a:r>
              <a:rPr lang="en-US" altLang="zh-TW" dirty="0"/>
              <a:t>forms of reconnaissance </a:t>
            </a:r>
            <a:endParaRPr lang="en-US" altLang="zh-TW" dirty="0" smtClean="0"/>
          </a:p>
          <a:p>
            <a:r>
              <a:rPr lang="en-US" altLang="zh-TW" dirty="0" smtClean="0"/>
              <a:t>(</a:t>
            </a:r>
            <a:r>
              <a:rPr lang="en-US" altLang="zh-TW" dirty="0"/>
              <a:t>ex: Active Scanning or Search Open Websites/Domains), </a:t>
            </a:r>
            <a:endParaRPr lang="en-US" altLang="zh-TW" dirty="0" smtClean="0"/>
          </a:p>
          <a:p>
            <a:r>
              <a:rPr lang="en-US" altLang="zh-TW" dirty="0" smtClean="0"/>
              <a:t>establishing </a:t>
            </a:r>
            <a:r>
              <a:rPr lang="en-US" altLang="zh-TW" dirty="0"/>
              <a:t>operational resources </a:t>
            </a:r>
            <a:endParaRPr lang="en-US" altLang="zh-TW" dirty="0" smtClean="0"/>
          </a:p>
          <a:p>
            <a:r>
              <a:rPr lang="en-US" altLang="zh-TW" dirty="0" smtClean="0"/>
              <a:t>(</a:t>
            </a:r>
            <a:r>
              <a:rPr lang="en-US" altLang="zh-TW" dirty="0"/>
              <a:t>ex: Acquire Infrastructure or Compromise Infrastructure</a:t>
            </a:r>
            <a:r>
              <a:rPr lang="en-US" altLang="zh-TW" dirty="0" smtClean="0"/>
              <a:t>),</a:t>
            </a:r>
          </a:p>
          <a:p>
            <a:r>
              <a:rPr lang="en-US" altLang="zh-TW" dirty="0" smtClean="0"/>
              <a:t> </a:t>
            </a:r>
            <a:r>
              <a:rPr lang="en-US" altLang="zh-TW" dirty="0"/>
              <a:t>and/or initial access (ex: Trusted Relationship).</a:t>
            </a:r>
            <a:endParaRPr lang="zh-TW" altLang="en-US" dirty="0"/>
          </a:p>
        </p:txBody>
      </p:sp>
      <p:sp>
        <p:nvSpPr>
          <p:cNvPr id="4" name="文字方塊 3"/>
          <p:cNvSpPr txBox="1"/>
          <p:nvPr/>
        </p:nvSpPr>
        <p:spPr>
          <a:xfrm>
            <a:off x="6507602" y="1310413"/>
            <a:ext cx="5443606" cy="2308324"/>
          </a:xfrm>
          <a:prstGeom prst="rect">
            <a:avLst/>
          </a:prstGeom>
          <a:solidFill>
            <a:srgbClr val="0070C0"/>
          </a:solidFill>
        </p:spPr>
        <p:txBody>
          <a:bodyPr wrap="none" rtlCol="0">
            <a:spAutoFit/>
          </a:bodyPr>
          <a:lstStyle/>
          <a:p>
            <a:r>
              <a:rPr lang="fr-FR" altLang="zh-TW" dirty="0" smtClean="0"/>
              <a:t>ID</a:t>
            </a:r>
            <a:r>
              <a:rPr lang="fr-FR" altLang="zh-TW" dirty="0"/>
              <a:t>: T1590</a:t>
            </a:r>
          </a:p>
          <a:p>
            <a:r>
              <a:rPr lang="fr-FR" altLang="zh-TW" dirty="0"/>
              <a:t>Sub-techniques:  </a:t>
            </a:r>
            <a:r>
              <a:rPr lang="fr-FR" altLang="zh-TW" dirty="0">
                <a:hlinkClick r:id="rId2"/>
              </a:rPr>
              <a:t>T1590.001</a:t>
            </a:r>
            <a:r>
              <a:rPr lang="fr-FR" altLang="zh-TW" dirty="0"/>
              <a:t>, </a:t>
            </a:r>
            <a:r>
              <a:rPr lang="fr-FR" altLang="zh-TW" dirty="0">
                <a:hlinkClick r:id="rId3"/>
              </a:rPr>
              <a:t>T1590.002</a:t>
            </a:r>
            <a:r>
              <a:rPr lang="fr-FR" altLang="zh-TW" dirty="0"/>
              <a:t>, </a:t>
            </a:r>
            <a:r>
              <a:rPr lang="fr-FR" altLang="zh-TW" dirty="0" smtClean="0">
                <a:hlinkClick r:id="rId4"/>
              </a:rPr>
              <a:t>T1590.003</a:t>
            </a:r>
            <a:endParaRPr lang="fr-FR" altLang="zh-TW" dirty="0" smtClean="0"/>
          </a:p>
          <a:p>
            <a:r>
              <a:rPr lang="zh-TW" altLang="en-US" dirty="0"/>
              <a:t> </a:t>
            </a:r>
            <a:r>
              <a:rPr lang="zh-TW" altLang="en-US" dirty="0" smtClean="0"/>
              <a:t>                              </a:t>
            </a:r>
            <a:r>
              <a:rPr lang="fr-FR" altLang="zh-TW" dirty="0"/>
              <a:t> </a:t>
            </a:r>
            <a:r>
              <a:rPr lang="fr-FR" altLang="zh-TW" dirty="0">
                <a:hlinkClick r:id="rId5"/>
              </a:rPr>
              <a:t>T1590.004</a:t>
            </a:r>
            <a:r>
              <a:rPr lang="fr-FR" altLang="zh-TW" dirty="0"/>
              <a:t>, </a:t>
            </a:r>
            <a:r>
              <a:rPr lang="fr-FR" altLang="zh-TW" dirty="0">
                <a:hlinkClick r:id="rId6"/>
              </a:rPr>
              <a:t>T1590.005</a:t>
            </a:r>
            <a:r>
              <a:rPr lang="fr-FR" altLang="zh-TW" dirty="0"/>
              <a:t>, </a:t>
            </a:r>
            <a:r>
              <a:rPr lang="fr-FR" altLang="zh-TW" dirty="0" smtClean="0">
                <a:hlinkClick r:id="rId7"/>
              </a:rPr>
              <a:t>T1590.006</a:t>
            </a:r>
            <a:endParaRPr lang="fr-FR" altLang="zh-TW" dirty="0"/>
          </a:p>
          <a:p>
            <a:r>
              <a:rPr lang="fr-FR" altLang="zh-TW" dirty="0"/>
              <a:t>Tactic: </a:t>
            </a:r>
            <a:r>
              <a:rPr lang="fr-FR" altLang="zh-TW" dirty="0" smtClean="0">
                <a:hlinkClick r:id="rId8"/>
              </a:rPr>
              <a:t>Reconnaissance</a:t>
            </a:r>
            <a:endParaRPr lang="fr-FR" altLang="zh-TW" dirty="0"/>
          </a:p>
          <a:p>
            <a:r>
              <a:rPr lang="fr-FR" altLang="zh-TW" dirty="0"/>
              <a:t>Platforms: PRE</a:t>
            </a:r>
          </a:p>
          <a:p>
            <a:r>
              <a:rPr lang="fr-FR" altLang="zh-TW" dirty="0"/>
              <a:t>Version: 1.0</a:t>
            </a:r>
          </a:p>
          <a:p>
            <a:r>
              <a:rPr lang="fr-FR" altLang="zh-TW" dirty="0"/>
              <a:t>Created: 02 October 2020</a:t>
            </a:r>
          </a:p>
          <a:p>
            <a:r>
              <a:rPr lang="fr-FR" altLang="zh-TW" dirty="0"/>
              <a:t>Last Modified: 15 April </a:t>
            </a:r>
            <a:r>
              <a:rPr lang="fr-FR" altLang="zh-TW" dirty="0" smtClean="0"/>
              <a:t>2021</a:t>
            </a:r>
            <a:endParaRPr lang="fr-FR" altLang="zh-TW" dirty="0"/>
          </a:p>
        </p:txBody>
      </p:sp>
      <p:graphicFrame>
        <p:nvGraphicFramePr>
          <p:cNvPr id="9" name="表格 8"/>
          <p:cNvGraphicFramePr>
            <a:graphicFrameLocks noGrp="1"/>
          </p:cNvGraphicFramePr>
          <p:nvPr>
            <p:extLst>
              <p:ext uri="{D42A27DB-BD31-4B8C-83A1-F6EECF244321}">
                <p14:modId xmlns:p14="http://schemas.microsoft.com/office/powerpoint/2010/main" val="745323391"/>
              </p:ext>
            </p:extLst>
          </p:nvPr>
        </p:nvGraphicFramePr>
        <p:xfrm>
          <a:off x="6507602" y="3618737"/>
          <a:ext cx="4896998" cy="3169920"/>
        </p:xfrm>
        <a:graphic>
          <a:graphicData uri="http://schemas.openxmlformats.org/drawingml/2006/table">
            <a:tbl>
              <a:tblPr/>
              <a:tblGrid>
                <a:gridCol w="1467998">
                  <a:extLst>
                    <a:ext uri="{9D8B030D-6E8A-4147-A177-3AD203B41FA5}">
                      <a16:colId xmlns:a16="http://schemas.microsoft.com/office/drawing/2014/main" val="2340207979"/>
                    </a:ext>
                  </a:extLst>
                </a:gridCol>
                <a:gridCol w="3429000">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6</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b="0" i="0" u="none" strike="noStrike" kern="1200" dirty="0" smtClean="0">
                          <a:solidFill>
                            <a:schemeClr val="tx1"/>
                          </a:solidFill>
                          <a:effectLst/>
                          <a:latin typeface="+mn-lt"/>
                          <a:ea typeface="+mn-ea"/>
                          <a:cs typeface="+mn-cs"/>
                          <a:hlinkClick r:id="rId9"/>
                        </a:rPr>
                        <a:t>T1590.001</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2000" b="0" i="0" u="none" strike="noStrike" kern="1200" dirty="0" smtClean="0">
                          <a:solidFill>
                            <a:schemeClr val="tx1"/>
                          </a:solidFill>
                          <a:effectLst/>
                          <a:latin typeface="+mn-lt"/>
                          <a:ea typeface="+mn-ea"/>
                          <a:cs typeface="+mn-cs"/>
                          <a:hlinkClick r:id="rId9"/>
                        </a:rPr>
                        <a:t>Domain Properties</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sz="2000" u="none" strike="noStrike" dirty="0" smtClean="0">
                          <a:solidFill>
                            <a:srgbClr val="4F7CAC"/>
                          </a:solidFill>
                          <a:effectLst/>
                          <a:hlinkClick r:id="rId10"/>
                        </a:rPr>
                        <a:t>T159</a:t>
                      </a:r>
                      <a:r>
                        <a:rPr lang="en-US" altLang="zh-TW" sz="2000" u="none" strike="noStrike" dirty="0" smtClean="0">
                          <a:solidFill>
                            <a:srgbClr val="4F7CAC"/>
                          </a:solidFill>
                          <a:effectLst/>
                          <a:hlinkClick r:id="rId10"/>
                        </a:rPr>
                        <a:t>0</a:t>
                      </a:r>
                      <a:r>
                        <a:rPr lang="en-US" sz="2000" u="none" strike="noStrike" dirty="0" smtClean="0">
                          <a:solidFill>
                            <a:srgbClr val="4F7CAC"/>
                          </a:solidFill>
                          <a:effectLst/>
                          <a:hlinkClick r:id="rId10"/>
                        </a:rPr>
                        <a:t>.002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1"/>
                        </a:rPr>
                        <a:t>DNS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sz="2000" u="none" strike="noStrike" dirty="0" smtClean="0">
                          <a:solidFill>
                            <a:srgbClr val="4F7CAC"/>
                          </a:solidFill>
                          <a:effectLst/>
                          <a:hlinkClick r:id="rId12"/>
                        </a:rPr>
                        <a:t>T159</a:t>
                      </a:r>
                      <a:r>
                        <a:rPr lang="en-US" altLang="zh-TW" sz="2000" u="none" strike="noStrike" dirty="0" smtClean="0">
                          <a:solidFill>
                            <a:srgbClr val="4F7CAC"/>
                          </a:solidFill>
                          <a:effectLst/>
                          <a:hlinkClick r:id="rId12"/>
                        </a:rPr>
                        <a:t>0</a:t>
                      </a:r>
                      <a:r>
                        <a:rPr lang="en-US" sz="2000" u="none" strike="noStrike" dirty="0" smtClean="0">
                          <a:solidFill>
                            <a:srgbClr val="4F7CAC"/>
                          </a:solidFill>
                          <a:effectLst/>
                          <a:hlinkClick r:id="rId12"/>
                        </a:rPr>
                        <a:t>.003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3"/>
                        </a:rPr>
                        <a:t>Network</a:t>
                      </a:r>
                      <a:r>
                        <a:rPr lang="zh-TW" altLang="en-US" sz="1800" b="0" i="0" u="none" strike="noStrike" kern="1200" dirty="0" smtClean="0">
                          <a:solidFill>
                            <a:schemeClr val="tx1"/>
                          </a:solidFill>
                          <a:effectLst/>
                          <a:latin typeface="+mn-lt"/>
                          <a:ea typeface="+mn-ea"/>
                          <a:cs typeface="+mn-cs"/>
                          <a:hlinkClick r:id="rId13"/>
                        </a:rPr>
                        <a:t> </a:t>
                      </a:r>
                      <a:r>
                        <a:rPr lang="en-US" altLang="zh-TW" sz="1800" b="0" i="0" u="none" strike="noStrike" kern="1200" dirty="0" smtClean="0">
                          <a:solidFill>
                            <a:schemeClr val="tx1"/>
                          </a:solidFill>
                          <a:effectLst/>
                          <a:latin typeface="+mn-lt"/>
                          <a:ea typeface="+mn-ea"/>
                          <a:cs typeface="+mn-cs"/>
                          <a:hlinkClick r:id="rId13"/>
                        </a:rPr>
                        <a:t>Trust</a:t>
                      </a:r>
                      <a:r>
                        <a:rPr lang="zh-TW" altLang="en-US" sz="1800" b="0" i="0" u="none" strike="noStrike" kern="1200" dirty="0" smtClean="0">
                          <a:solidFill>
                            <a:schemeClr val="tx1"/>
                          </a:solidFill>
                          <a:effectLst/>
                          <a:latin typeface="+mn-lt"/>
                          <a:ea typeface="+mn-ea"/>
                          <a:cs typeface="+mn-cs"/>
                          <a:hlinkClick r:id="rId13"/>
                        </a:rPr>
                        <a:t> </a:t>
                      </a:r>
                      <a:r>
                        <a:rPr lang="en-US" altLang="zh-TW" sz="1800" b="0" i="0" u="none" strike="noStrike" kern="1200" dirty="0" smtClean="0">
                          <a:solidFill>
                            <a:schemeClr val="tx1"/>
                          </a:solidFill>
                          <a:effectLst/>
                          <a:latin typeface="+mn-lt"/>
                          <a:ea typeface="+mn-ea"/>
                          <a:cs typeface="+mn-cs"/>
                          <a:hlinkClick r:id="rId13"/>
                        </a:rPr>
                        <a:t>Dependencies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4"/>
                        </a:rPr>
                        <a:t>T1590.004</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4"/>
                        </a:rPr>
                        <a:t>Network Topology</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9675474"/>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5"/>
                        </a:rPr>
                        <a:t>T1590.005</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5"/>
                        </a:rPr>
                        <a:t>IP Addresses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4702076"/>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6"/>
                        </a:rPr>
                        <a:t>T1590.006</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6"/>
                        </a:rPr>
                        <a:t>Network Security Appliances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917720"/>
                  </a:ext>
                </a:extLst>
              </a:tr>
            </a:tbl>
          </a:graphicData>
        </a:graphic>
      </p:graphicFrame>
    </p:spTree>
    <p:extLst>
      <p:ext uri="{BB962C8B-B14F-4D97-AF65-F5344CB8AC3E}">
        <p14:creationId xmlns:p14="http://schemas.microsoft.com/office/powerpoint/2010/main" val="4013707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木刻字型">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刻字型">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TM02836342[[fn=離子]]</Template>
  <TotalTime>232</TotalTime>
  <Words>6318</Words>
  <Application>Microsoft Office PowerPoint</Application>
  <PresentationFormat>寬螢幕</PresentationFormat>
  <Paragraphs>660</Paragraphs>
  <Slides>39</Slides>
  <Notes>0</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39</vt:i4>
      </vt:variant>
    </vt:vector>
  </HeadingPairs>
  <TitlesOfParts>
    <vt:vector size="52" baseType="lpstr">
      <vt:lpstr>__Noto_Sans_TC_f99f41</vt:lpstr>
      <vt:lpstr>Roboto-Light</vt:lpstr>
      <vt:lpstr>Roboto-Regular</vt:lpstr>
      <vt:lpstr>微軟正黑體</vt:lpstr>
      <vt:lpstr>新細明體</vt:lpstr>
      <vt:lpstr>標楷體</vt:lpstr>
      <vt:lpstr>Arial</vt:lpstr>
      <vt:lpstr>calibri</vt:lpstr>
      <vt:lpstr>calibri</vt:lpstr>
      <vt:lpstr>Rockwell</vt:lpstr>
      <vt:lpstr>Rockwell Condensed</vt:lpstr>
      <vt:lpstr>Wingdings</vt:lpstr>
      <vt:lpstr>木刻字型</vt:lpstr>
      <vt:lpstr>From MITRE ATT&amp;CK to SPARTA  1.MITRE ATT&amp;CK</vt:lpstr>
      <vt:lpstr>Threat Modelling 威脅建模</vt:lpstr>
      <vt:lpstr>Threat Modelling威脅建模:  Stride | DREAD</vt:lpstr>
      <vt:lpstr>Cyber Killing Chain</vt:lpstr>
      <vt:lpstr>資安威脅趨勢   MiTRE Att@ck</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資料加密衝擊 Data Encrypted for Impact</vt:lpstr>
      <vt:lpstr>PowerPoint 簡報</vt:lpstr>
      <vt:lpstr>PowerPoint 簡報</vt:lpstr>
      <vt:lpstr>PowerPoint 簡報</vt:lpstr>
      <vt:lpstr>PowerPoint 簡報</vt:lpstr>
      <vt:lpstr>MITRE ATT&amp;CK® Navigator</vt:lpstr>
      <vt:lpstr>PowerPoint 簡報</vt:lpstr>
      <vt:lpstr>Cyber Analytic Repository Exploration Tool (CARET)</vt:lpstr>
      <vt:lpstr>TRAM | Threat Report ATT&amp;CK® Mapping</vt:lpstr>
      <vt:lpstr>ATT&amp;CK Workbench  https://mitre-engenuity.org/cybersecurity/center-for-threat-informed-defense/our-work/attck-workbench/</vt:lpstr>
      <vt:lpstr>PowerPoint 簡報</vt:lpstr>
      <vt:lpstr>PowerPoint 簡報</vt:lpstr>
      <vt:lpstr>OT security</vt:lpstr>
      <vt:lpstr>PowerPoint 簡報</vt:lpstr>
      <vt:lpstr>PowerPoint 簡報</vt:lpstr>
      <vt:lpstr>網路服務阻斷 Network Denial of Service</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owner</cp:lastModifiedBy>
  <cp:revision>32</cp:revision>
  <dcterms:created xsi:type="dcterms:W3CDTF">2023-09-26T00:39:18Z</dcterms:created>
  <dcterms:modified xsi:type="dcterms:W3CDTF">2023-10-03T13:47:38Z</dcterms:modified>
</cp:coreProperties>
</file>